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Override PartName="/ppt/tags/tag2.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64" r:id="rId5"/>
    <p:sldId id="259" r:id="rId6"/>
    <p:sldId id="260" r:id="rId7"/>
    <p:sldId id="261" r:id="rId8"/>
    <p:sldId id="265" r:id="rId9"/>
    <p:sldId id="262" r:id="rId10"/>
    <p:sldId id="263"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9038A27-636B-4318-B7B6-9FBB8C1FF89E}" type="datetimeFigureOut">
              <a:rPr lang="en-US" smtClean="0"/>
              <a:pPr/>
              <a:t>6/17/2018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9A13AA-8209-48B4-8548-0CF92EA5CF6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9A13AA-8209-48B4-8548-0CF92EA5CF6A}"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462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IN" altLang="en-US" dirty="0"/>
          </a:p>
        </p:txBody>
      </p:sp>
      <p:sp>
        <p:nvSpPr>
          <p:cNvPr id="154628" name="Footer Placeholder 3"/>
          <p:cNvSpPr>
            <a:spLocks noGrp="1"/>
          </p:cNvSpPr>
          <p:nvPr>
            <p:ph type="ftr" sz="quarter" idx="4"/>
          </p:nvPr>
        </p:nvSpPr>
        <p:spPr bwMode="auto">
          <a:xfrm>
            <a:off x="511175" y="6253165"/>
            <a:ext cx="3763963" cy="338136"/>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 Bill &amp; Melinda Gates Foundation</a:t>
            </a:r>
          </a:p>
        </p:txBody>
      </p:sp>
      <p:sp>
        <p:nvSpPr>
          <p:cNvPr id="154629"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E7FED3A-3915-42BF-9D2C-13691C0AE8D0}" type="slidenum">
              <a:rPr kumimoji="0" lang="en-US" altLang="en-US" sz="900" b="0" i="0" u="none" strike="noStrike" kern="1200" cap="none" spc="0" normalizeH="0" baseline="0" noProof="0">
                <a:ln>
                  <a:noFill/>
                </a:ln>
                <a:solidFill>
                  <a:prstClr val="black"/>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en-US" sz="9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xmlns="" val="3354048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Width Head + Copy - Text Only">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365127" y="1718735"/>
            <a:ext cx="8329613" cy="4519084"/>
          </a:xfrm>
        </p:spPr>
        <p:txBody>
          <a:bodyPr/>
          <a:lstStyle>
            <a:lvl1pPr>
              <a:spcBef>
                <a:spcPts val="336"/>
              </a:spcBef>
              <a:defRPr sz="1400" b="0" baseline="0"/>
            </a:lvl1pPr>
            <a:lvl2pPr marL="171442" indent="-171442">
              <a:spcBef>
                <a:spcPts val="336"/>
              </a:spcBef>
              <a:spcAft>
                <a:spcPts val="0"/>
              </a:spcAft>
              <a:buClr>
                <a:schemeClr val="accent3">
                  <a:lumMod val="75000"/>
                </a:schemeClr>
              </a:buClr>
              <a:buFont typeface="Wingdings" panose="05000000000000000000" pitchFamily="2" charset="2"/>
              <a:buChar char="§"/>
              <a:defRPr sz="1300"/>
            </a:lvl2pPr>
            <a:lvl3pPr marL="342884" indent="-171442">
              <a:spcBef>
                <a:spcPts val="336"/>
              </a:spcBef>
              <a:buClr>
                <a:srgbClr val="3086AB"/>
              </a:buClr>
              <a:buFont typeface="Arial" panose="020B0604020202020204" pitchFamily="34" charset="0"/>
              <a:buChar char="•"/>
              <a:tabLst/>
              <a:defRPr baseline="0"/>
            </a:lvl3pPr>
            <a:lvl4pPr marL="515912" indent="-173030">
              <a:spcBef>
                <a:spcPts val="336"/>
              </a:spcBef>
              <a:spcAft>
                <a:spcPts val="0"/>
              </a:spcAft>
              <a:buFont typeface="Arial" panose="020B0604020202020204" pitchFamily="34" charset="0"/>
              <a:buChar char="-"/>
              <a:tabLst/>
              <a:defRPr baseline="0"/>
            </a:lvl4pPr>
            <a:lvl5pPr marL="687354" indent="-171442">
              <a:spcBef>
                <a:spcPts val="336"/>
              </a:spcBef>
              <a:defRPr baseline="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365127" y="629583"/>
            <a:ext cx="8329613" cy="697577"/>
          </a:xfrm>
        </p:spPr>
        <p:txBody>
          <a:bodyPr/>
          <a:lstStyle/>
          <a:p>
            <a:r>
              <a:rPr lang="en-US" smtClean="0"/>
              <a:t>Click to edit Master title style</a:t>
            </a:r>
            <a:endParaRPr lang="en-US"/>
          </a:p>
        </p:txBody>
      </p:sp>
      <p:sp>
        <p:nvSpPr>
          <p:cNvPr id="4" name="Slide Number Placeholder 5"/>
          <p:cNvSpPr>
            <a:spLocks noGrp="1"/>
          </p:cNvSpPr>
          <p:nvPr>
            <p:ph type="sldNum" sz="quarter" idx="14"/>
          </p:nvPr>
        </p:nvSpPr>
        <p:spPr/>
        <p:txBody>
          <a:bodyPr/>
          <a:lstStyle>
            <a:lvl1pPr>
              <a:defRPr/>
            </a:lvl1pPr>
          </a:lstStyle>
          <a:p>
            <a:pPr>
              <a:defRPr/>
            </a:pPr>
            <a:fld id="{053D4026-C136-4940-A528-0BFF095C2A18}" type="slidenum">
              <a:rPr lang="en-US"/>
              <a:pPr>
                <a:defRPr/>
              </a:pPr>
              <a:t>‹#›</a:t>
            </a:fld>
            <a:endParaRPr lang="en-US" dirty="0"/>
          </a:p>
        </p:txBody>
      </p:sp>
    </p:spTree>
    <p:extLst>
      <p:ext uri="{BB962C8B-B14F-4D97-AF65-F5344CB8AC3E}">
        <p14:creationId xmlns:p14="http://schemas.microsoft.com/office/powerpoint/2010/main" xmlns="" val="2993218261"/>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ext-Only Transition Slide">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0" y="0"/>
            <a:ext cx="9144000" cy="6858000"/>
          </a:xfrm>
          <a:solidFill>
            <a:schemeClr val="accent3"/>
          </a:solidFill>
        </p:spPr>
        <p:txBody>
          <a:bodyPr lIns="365742" tIns="685766" rIns="365742" bIns="1828709"/>
          <a:lstStyle>
            <a:lvl1pPr marL="0" indent="0">
              <a:lnSpc>
                <a:spcPts val="3400"/>
              </a:lnSpc>
              <a:spcBef>
                <a:spcPts val="600"/>
              </a:spcBef>
              <a:buNone/>
              <a:defRPr lang="en-US" sz="3000" kern="1200" smtClean="0">
                <a:solidFill>
                  <a:schemeClr val="bg1"/>
                </a:solidFill>
                <a:latin typeface="Arial" pitchFamily="34" charset="0"/>
                <a:ea typeface="+mn-ea"/>
                <a:cs typeface="Arial" pitchFamily="34" charset="0"/>
              </a:defRPr>
            </a:lvl1pPr>
            <a:lvl2pPr marL="0" indent="0">
              <a:buFont typeface="Arial" pitchFamily="34" charset="0"/>
              <a:buNone/>
              <a:defRPr lang="en-US" sz="3600" kern="1200" smtClean="0">
                <a:solidFill>
                  <a:schemeClr val="accent3">
                    <a:lumMod val="75000"/>
                  </a:schemeClr>
                </a:solidFill>
                <a:latin typeface="Arial" pitchFamily="34" charset="0"/>
                <a:ea typeface="+mn-ea"/>
                <a:cs typeface="Arial" pitchFamily="34" charset="0"/>
              </a:defRPr>
            </a:lvl2pPr>
            <a:lvl3pPr marL="0" indent="0">
              <a:buNone/>
              <a:defRPr lang="en-US" sz="3600" kern="1200" smtClean="0">
                <a:solidFill>
                  <a:schemeClr val="accent3">
                    <a:lumMod val="75000"/>
                  </a:schemeClr>
                </a:solidFill>
                <a:latin typeface="Arial" pitchFamily="34" charset="0"/>
                <a:ea typeface="+mn-ea"/>
                <a:cs typeface="Arial" pitchFamily="34" charset="0"/>
              </a:defRPr>
            </a:lvl3pPr>
            <a:lvl4pPr marL="0" indent="0">
              <a:buNone/>
              <a:defRPr lang="en-US" sz="3600" kern="1200" smtClean="0">
                <a:solidFill>
                  <a:schemeClr val="accent3">
                    <a:lumMod val="75000"/>
                  </a:schemeClr>
                </a:solidFill>
                <a:latin typeface="Arial" pitchFamily="34" charset="0"/>
                <a:ea typeface="+mn-ea"/>
                <a:cs typeface="Arial" pitchFamily="34" charset="0"/>
              </a:defRPr>
            </a:lvl4pPr>
            <a:lvl5pPr marL="0" indent="0">
              <a:buNone/>
              <a:defRPr lang="en-US" sz="3600" kern="1200">
                <a:solidFill>
                  <a:schemeClr val="accent3">
                    <a:lumMod val="75000"/>
                  </a:schemeClr>
                </a:solidFill>
                <a:latin typeface="Arial" pitchFamily="34" charset="0"/>
                <a:ea typeface="+mn-ea"/>
                <a:cs typeface="Arial" pitchFamily="34" charset="0"/>
              </a:defRPr>
            </a:lvl5pPr>
          </a:lstStyle>
          <a:p>
            <a:pPr lvl="0"/>
            <a:r>
              <a:rPr lang="en-US" smtClean="0"/>
              <a:t>Click to edit Master text styles</a:t>
            </a:r>
          </a:p>
        </p:txBody>
      </p:sp>
    </p:spTree>
    <p:extLst>
      <p:ext uri="{BB962C8B-B14F-4D97-AF65-F5344CB8AC3E}">
        <p14:creationId xmlns:p14="http://schemas.microsoft.com/office/powerpoint/2010/main" xmlns="" val="404409582"/>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6/17/2018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6/17/2018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6/17/2018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notesSlide" Target="../notesSlides/notesSlide2.xml"/><Relationship Id="rId4"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ctrTitle"/>
          </p:nvPr>
        </p:nvSpPr>
        <p:spPr>
          <a:solidFill>
            <a:schemeClr val="bg2"/>
          </a:solidFill>
        </p:spPr>
        <p:txBody>
          <a:bodyPr/>
          <a:lstStyle/>
          <a:p>
            <a:r>
              <a:rPr lang="en-US" smtClean="0"/>
              <a:t>Action taken report against CRM Visit observation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76200" y="34290"/>
            <a:ext cx="8839200" cy="69865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n-US" b="1" dirty="0" smtClean="0">
                <a:latin typeface="Arial Narrow" pitchFamily="34" charset="0"/>
                <a:ea typeface="Calibri" pitchFamily="34" charset="0"/>
                <a:cs typeface="Times New Roman" pitchFamily="18" charset="0"/>
              </a:rPr>
              <a:t>Issue-</a:t>
            </a:r>
            <a:r>
              <a:rPr kumimoji="0" lang="en-US"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State may maintain a single account at PHC level as per </a:t>
            </a:r>
            <a:r>
              <a:rPr kumimoji="0" lang="en-US" b="1"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GoI</a:t>
            </a:r>
            <a:r>
              <a:rPr kumimoji="0" lang="en-US"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guidelines.</a:t>
            </a:r>
            <a:endParaRPr kumimoji="0" lang="en-US"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pP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As per GOI Guidelines single Account is being maintained in all PHCs in Bihar.</a:t>
            </a:r>
          </a:p>
          <a:p>
            <a:pPr marL="0" marR="0" lvl="0" indent="0" algn="just" defTabSz="914400" rtl="0" eaLnBrk="0" fontAlgn="base" latinLnBrk="0" hangingPunct="0">
              <a:lnSpc>
                <a:spcPct val="100000"/>
              </a:lnSpc>
              <a:spcBef>
                <a:spcPct val="0"/>
              </a:spcBef>
              <a:spcAft>
                <a:spcPct val="0"/>
              </a:spcAft>
              <a:buClrTx/>
              <a:buSzTx/>
              <a:tabLst/>
            </a:pPr>
            <a:endParaRPr kumimoji="0" lang="en-US" sz="1100"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b="1" dirty="0" smtClean="0">
                <a:latin typeface="Arial Narrow" pitchFamily="34" charset="0"/>
                <a:ea typeface="Calibri" pitchFamily="34" charset="0"/>
                <a:cs typeface="Times New Roman" pitchFamily="18" charset="0"/>
              </a:rPr>
              <a:t>Issue-</a:t>
            </a:r>
            <a:r>
              <a:rPr kumimoji="0" lang="en-US"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HMIS report need to be verified by MO </a:t>
            </a:r>
            <a:r>
              <a:rPr kumimoji="0" lang="en-US" b="1"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I/c</a:t>
            </a:r>
            <a:r>
              <a:rPr kumimoji="0" lang="en-US"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before uploading on HMIS portal. </a:t>
            </a:r>
            <a:endParaRPr kumimoji="0" lang="en-US"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Data Validation Committee has been formed at each level (i.e. </a:t>
            </a:r>
            <a:r>
              <a:rPr kumimoji="0" lang="en-US"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upto</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facility level) and validation being done regularly to ensure Quality on HMIS Portal. After analysis &amp; correction of data, print out of report is generated and signed by In-Charge of Health Facility and kept in record. During the </a:t>
            </a:r>
            <a:r>
              <a:rPr lang="en-US" dirty="0" smtClean="0">
                <a:latin typeface="Arial Narrow" pitchFamily="34" charset="0"/>
                <a:ea typeface="Calibri" pitchFamily="34" charset="0"/>
                <a:cs typeface="Times New Roman" pitchFamily="18" charset="0"/>
              </a:rPr>
              <a:t>two-</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day workshop of HMIS, instructions given to all Districts to create a comprehensive format which contains date wise data regarding the service delivery by the health facilities, and at the end of the day concerned officials are to sign on that comprehensive report, so that Health facilities may display their achievement as on date whenever required. On the basis of that comprehensive report MIS Data at HMIS </a:t>
            </a:r>
            <a:r>
              <a:rPr kumimoji="0" lang="en-US"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GoI</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web portal will be uploaded.</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b="1" dirty="0" smtClean="0">
                <a:latin typeface="Arial Narrow" pitchFamily="34" charset="0"/>
                <a:ea typeface="Calibri" pitchFamily="34" charset="0"/>
                <a:cs typeface="Times New Roman" pitchFamily="18" charset="0"/>
              </a:rPr>
              <a:t>Issue-</a:t>
            </a:r>
            <a:r>
              <a:rPr kumimoji="0" lang="en-US"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Patient Feedback System and Complaint Management System should be strengthened up to facility level.</a:t>
            </a:r>
            <a:endParaRPr kumimoji="0" lang="en-US" b="0" i="0" u="none" strike="noStrike" cap="none" normalizeH="0" baseline="0" dirty="0" smtClean="0">
              <a:ln>
                <a:noFill/>
              </a:ln>
              <a:solidFill>
                <a:schemeClr val="tx1"/>
              </a:solidFill>
              <a:effectLst/>
              <a:latin typeface="Arial Narrow" pitchFamily="34" charset="0"/>
              <a:cs typeface="Arial" pitchFamily="34" charset="0"/>
            </a:endParaRPr>
          </a:p>
          <a:p>
            <a:pPr lvl="0" algn="just" eaLnBrk="0" fontAlgn="base" hangingPunct="0">
              <a:spcBef>
                <a:spcPct val="0"/>
              </a:spcBef>
              <a:spcAft>
                <a:spcPct val="0"/>
              </a:spcAft>
            </a:pP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Patient feedback system has </a:t>
            </a:r>
            <a:r>
              <a:rPr lang="en-US" dirty="0" smtClean="0">
                <a:latin typeface="Arial Narrow" pitchFamily="34" charset="0"/>
                <a:ea typeface="Calibri" pitchFamily="34" charset="0"/>
                <a:cs typeface="Times New Roman" pitchFamily="18" charset="0"/>
              </a:rPr>
              <a:t>already been implemented </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in all the 38 District hospitals through </a:t>
            </a:r>
            <a:r>
              <a:rPr kumimoji="0" lang="en-US"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Mera</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Aspataal</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a:t>
            </a:r>
            <a:r>
              <a:rPr lang="en-US" dirty="0" smtClean="0">
                <a:latin typeface="Arial Narrow" pitchFamily="34" charset="0"/>
                <a:ea typeface="Calibri" pitchFamily="34" charset="0"/>
                <a:cs typeface="Times New Roman" pitchFamily="18" charset="0"/>
              </a:rPr>
              <a:t>A</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pp of </a:t>
            </a:r>
            <a:r>
              <a:rPr kumimoji="0" lang="en-US"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GoI</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using </a:t>
            </a:r>
            <a:r>
              <a:rPr kumimoji="0" lang="en-US"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Sanjivani</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OPD contact details to get the Patient Feedback. </a:t>
            </a:r>
            <a:b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b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Patient feedback module also  exists in </a:t>
            </a:r>
            <a:r>
              <a:rPr kumimoji="0" lang="en-US"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Sanjivani</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System which is being implemented at PHC/RH/SDH/DH.</a:t>
            </a: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en-US" sz="1100"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b="1" dirty="0" smtClean="0">
                <a:latin typeface="Arial Narrow" pitchFamily="34" charset="0"/>
                <a:ea typeface="Calibri" pitchFamily="34" charset="0"/>
                <a:cs typeface="Times New Roman" pitchFamily="18" charset="0"/>
              </a:rPr>
              <a:t>Issue-</a:t>
            </a:r>
            <a:r>
              <a:rPr kumimoji="0" lang="en-US"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There should be a strong supportive supervision for proper implantation of NHM </a:t>
            </a:r>
            <a:r>
              <a:rPr kumimoji="0" lang="en-US" b="1"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Programmes</a:t>
            </a:r>
            <a:r>
              <a:rPr kumimoji="0" lang="en-US"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monitoring of the 42-point checklist for PHC and FRUs by frequent visits of district and State teams.</a:t>
            </a:r>
            <a:endParaRPr kumimoji="0" lang="en-US"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We have issued </a:t>
            </a:r>
            <a:r>
              <a:rPr lang="en-US" dirty="0" smtClean="0">
                <a:latin typeface="Arial Narrow" pitchFamily="34" charset="0"/>
                <a:ea typeface="Calibri" pitchFamily="34" charset="0"/>
                <a:cs typeface="Times New Roman" pitchFamily="18" charset="0"/>
              </a:rPr>
              <a:t> a </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letter (No 1205 </a:t>
            </a:r>
            <a:r>
              <a:rPr kumimoji="0" lang="en-US"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dt</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24.05.2018) to all Supportive Supervision teams comprising</a:t>
            </a:r>
            <a:r>
              <a:rPr kumimoji="0" lang="en-US" b="0" i="0" u="none" strike="noStrike" cap="none" normalizeH="0" dirty="0" smtClean="0">
                <a:ln>
                  <a:noFill/>
                </a:ln>
                <a:solidFill>
                  <a:schemeClr val="tx1"/>
                </a:solidFill>
                <a:effectLst/>
                <a:latin typeface="Arial Narrow" pitchFamily="34" charset="0"/>
                <a:ea typeface="Calibri" pitchFamily="34" charset="0"/>
                <a:cs typeface="Times New Roman" pitchFamily="18" charset="0"/>
              </a:rPr>
              <a:t> </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one person each from Government &amp; Development partners.</a:t>
            </a:r>
            <a:endParaRPr kumimoji="0" lang="en-US" b="0" i="0" u="none" strike="noStrike" cap="none" normalizeH="0" baseline="0" dirty="0" smtClean="0">
              <a:ln>
                <a:noFill/>
              </a:ln>
              <a:solidFill>
                <a:schemeClr val="tx1"/>
              </a:solidFill>
              <a:effectLst/>
              <a:latin typeface="Arial Narrow"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rtlCol="0" anchor="ctr">
            <a:noAutofit/>
          </a:bodyPr>
          <a:lstStyle/>
          <a:p>
            <a:pPr algn="ctr" fontAlgn="auto">
              <a:spcAft>
                <a:spcPts val="0"/>
              </a:spcAft>
              <a:defRPr/>
            </a:pPr>
            <a:endParaRPr sz="4000" b="1" i="1" dirty="0"/>
          </a:p>
          <a:p>
            <a:pPr algn="ctr" fontAlgn="auto">
              <a:spcAft>
                <a:spcPts val="0"/>
              </a:spcAft>
              <a:defRPr/>
            </a:pPr>
            <a:r>
              <a:rPr sz="4000" b="1" i="1" dirty="0"/>
              <a:t>Thank You</a:t>
            </a:r>
          </a:p>
        </p:txBody>
      </p:sp>
    </p:spTree>
    <p:extLst>
      <p:ext uri="{BB962C8B-B14F-4D97-AF65-F5344CB8AC3E}">
        <p14:creationId xmlns:p14="http://schemas.microsoft.com/office/powerpoint/2010/main" xmlns="" val="31073555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76200" y="914400"/>
            <a:ext cx="90678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lang="en-US" sz="2000" b="1" dirty="0" smtClean="0">
              <a:latin typeface="Arial Narrow" pitchFamily="34"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lang="en-US" sz="2000" b="1" dirty="0" smtClean="0">
                <a:latin typeface="Arial Narrow" pitchFamily="34" charset="0"/>
                <a:ea typeface="Calibri" pitchFamily="34" charset="0"/>
                <a:cs typeface="Times New Roman" pitchFamily="18" charset="0"/>
              </a:rPr>
              <a:t>Issue-</a:t>
            </a:r>
            <a:r>
              <a:rPr kumimoji="0" lang="en-US" sz="2000"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HMIS Data not being entered properly, No validation being carried out prior to entry.</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pPr>
            <a:r>
              <a:rPr kumimoji="0" lang="en-US" sz="20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Data Validation Committee has been formed at each level (i.e. </a:t>
            </a:r>
            <a:r>
              <a:rPr kumimoji="0" lang="en-US" sz="2000"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upto</a:t>
            </a:r>
            <a:r>
              <a:rPr kumimoji="0" lang="en-US" sz="20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facility level) and validation being done regularly to ensure the Quality on HMIS Portal. After analysis &amp; correction of data, print out of report is generated and signed by In-Charge of Health Facility and put as record. </a:t>
            </a:r>
            <a:endParaRPr lang="en-US" sz="1050" dirty="0" smtClean="0">
              <a:latin typeface="Arial Narrow" pitchFamily="34" charset="0"/>
              <a:cs typeface="Times New Roman" pitchFamily="18" charset="0"/>
            </a:endParaRPr>
          </a:p>
          <a:p>
            <a:r>
              <a:rPr lang="en-US" sz="2000" b="1" dirty="0" smtClean="0"/>
              <a:t>Issue- Strict Monitoring to eliminate absenteeism among doctors required.</a:t>
            </a:r>
            <a:endParaRPr lang="en-US" sz="2000" dirty="0" smtClean="0"/>
          </a:p>
          <a:p>
            <a:pPr lvl="0"/>
            <a:r>
              <a:rPr lang="en-US" sz="2000" b="1" dirty="0" smtClean="0"/>
              <a:t>Monitoring of Doctor Attendance</a:t>
            </a:r>
            <a:endParaRPr lang="en-US" sz="2000" dirty="0" smtClean="0"/>
          </a:p>
          <a:p>
            <a:pPr marL="457200" lvl="0" indent="-457200">
              <a:buFont typeface="+mj-lt"/>
              <a:buAutoNum type="alphaLcParenR"/>
            </a:pPr>
            <a:r>
              <a:rPr lang="en-US" sz="2000" dirty="0" smtClean="0"/>
              <a:t>A doctors’ attendance monitoring cell has been constituted in State Health Society.</a:t>
            </a:r>
          </a:p>
          <a:p>
            <a:pPr marL="457200" lvl="0" indent="-457200">
              <a:buFont typeface="+mj-lt"/>
              <a:buAutoNum type="alphaLcParenR"/>
            </a:pPr>
            <a:r>
              <a:rPr lang="en-US" sz="2000" dirty="0" smtClean="0"/>
              <a:t>Additional Director / State Program Officer and Health Educators have been deputed to Dr. Attendance Monitoring Cell.</a:t>
            </a:r>
          </a:p>
          <a:p>
            <a:pPr marL="457200" lvl="0" indent="-457200">
              <a:buFont typeface="+mj-lt"/>
              <a:buAutoNum type="alphaLcParenR"/>
            </a:pPr>
            <a:r>
              <a:rPr lang="en-US" sz="2000" dirty="0" smtClean="0"/>
              <a:t>Doctors’ attendance is being monitored on day-to-day basis by the Dr. Attendance Monitoring Cell covering approx. 80-100 health institutions.</a:t>
            </a:r>
          </a:p>
          <a:p>
            <a:pPr lvl="0"/>
            <a:r>
              <a:rPr lang="en-US" sz="2000" b="1" dirty="0" smtClean="0"/>
              <a:t>Status of disciplinary measures </a:t>
            </a:r>
            <a:endParaRPr lang="en-US" sz="2000" dirty="0" smtClean="0"/>
          </a:p>
          <a:p>
            <a:pPr marL="457200" lvl="0" indent="-457200">
              <a:buFont typeface="+mj-lt"/>
              <a:buAutoNum type="alphaLcParenR"/>
            </a:pPr>
            <a:r>
              <a:rPr lang="en-US" sz="2000" dirty="0" smtClean="0"/>
              <a:t>Till April 2018, total 679 doctors found absent.</a:t>
            </a:r>
          </a:p>
          <a:p>
            <a:pPr marL="457200" lvl="0" indent="-457200">
              <a:buFont typeface="+mj-lt"/>
              <a:buAutoNum type="alphaLcParenR"/>
            </a:pPr>
            <a:r>
              <a:rPr lang="en-US" sz="2000" dirty="0" smtClean="0"/>
              <a:t>Show cause notice issued to 570 absent doctors.</a:t>
            </a:r>
          </a:p>
          <a:p>
            <a:pPr marL="457200" lvl="0" indent="-457200">
              <a:buFont typeface="+mj-lt"/>
              <a:buAutoNum type="alphaLcParenR"/>
            </a:pPr>
            <a:r>
              <a:rPr lang="en-US" sz="2000" dirty="0" smtClean="0"/>
              <a:t>433 doctors penalized with one day salary deduction and one increment held up.</a:t>
            </a:r>
          </a:p>
        </p:txBody>
      </p:sp>
      <p:sp>
        <p:nvSpPr>
          <p:cNvPr id="5" name="Title 1"/>
          <p:cNvSpPr>
            <a:spLocks noGrp="1"/>
          </p:cNvSpPr>
          <p:nvPr>
            <p:ph type="title"/>
          </p:nvPr>
        </p:nvSpPr>
        <p:spPr>
          <a:xfrm>
            <a:off x="0" y="19808"/>
            <a:ext cx="9144000" cy="1046992"/>
          </a:xfrm>
          <a:solidFill>
            <a:schemeClr val="bg2"/>
          </a:solidFill>
        </p:spPr>
        <p:txBody>
          <a:bodyPr>
            <a:normAutofit fontScale="90000"/>
          </a:bodyPr>
          <a:lstStyle/>
          <a:p>
            <a:r>
              <a:rPr lang="en-US" dirty="0" smtClean="0"/>
              <a:t>Action taken report against CRM Visit observation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52400" y="1752600"/>
          <a:ext cx="8839200" cy="3505200"/>
        </p:xfrm>
        <a:graphic>
          <a:graphicData uri="http://schemas.openxmlformats.org/drawingml/2006/table">
            <a:tbl>
              <a:tblPr/>
              <a:tblGrid>
                <a:gridCol w="2503137"/>
                <a:gridCol w="1799129"/>
                <a:gridCol w="2174734"/>
                <a:gridCol w="2362200"/>
              </a:tblGrid>
              <a:tr h="210181">
                <a:tc rowSpan="2">
                  <a:txBody>
                    <a:bodyPr/>
                    <a:lstStyle/>
                    <a:p>
                      <a:pPr marL="0" marR="0" algn="ctr">
                        <a:lnSpc>
                          <a:spcPct val="115000"/>
                        </a:lnSpc>
                        <a:spcBef>
                          <a:spcPts val="0"/>
                        </a:spcBef>
                        <a:spcAft>
                          <a:spcPts val="0"/>
                        </a:spcAft>
                      </a:pPr>
                      <a:r>
                        <a:rPr lang="en-US" sz="2000">
                          <a:latin typeface="Arial Narrow"/>
                          <a:ea typeface="Calibri"/>
                          <a:cs typeface="Times New Roman"/>
                        </a:rPr>
                        <a:t>Health Facilities</a:t>
                      </a:r>
                      <a:endParaRPr lang="en-US" sz="2000">
                        <a:latin typeface="Calibri"/>
                        <a:ea typeface="Times New Roman"/>
                        <a:cs typeface="Mangal"/>
                      </a:endParaRPr>
                    </a:p>
                  </a:txBody>
                  <a:tcPr marL="68537" marR="685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just">
                        <a:lnSpc>
                          <a:spcPct val="115000"/>
                        </a:lnSpc>
                        <a:spcBef>
                          <a:spcPts val="0"/>
                        </a:spcBef>
                        <a:spcAft>
                          <a:spcPts val="0"/>
                        </a:spcAft>
                      </a:pPr>
                      <a:r>
                        <a:rPr lang="en-US" sz="2000">
                          <a:latin typeface="Arial Narrow"/>
                          <a:ea typeface="Calibri"/>
                          <a:cs typeface="Times New Roman"/>
                        </a:rPr>
                        <a:t>Number of drug molecules and Medical Devices/Consumables</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210181">
                <a:tc vMerge="1">
                  <a:txBody>
                    <a:bodyPr/>
                    <a:lstStyle/>
                    <a:p>
                      <a:endParaRPr lang="en-US"/>
                    </a:p>
                  </a:txBody>
                  <a:tcPr/>
                </a:tc>
                <a:tc>
                  <a:txBody>
                    <a:bodyPr/>
                    <a:lstStyle/>
                    <a:p>
                      <a:pPr marL="40640" marR="0" algn="ctr">
                        <a:lnSpc>
                          <a:spcPct val="115000"/>
                        </a:lnSpc>
                        <a:spcBef>
                          <a:spcPts val="0"/>
                        </a:spcBef>
                        <a:spcAft>
                          <a:spcPts val="0"/>
                        </a:spcAft>
                      </a:pPr>
                      <a:r>
                        <a:rPr lang="en-US" sz="2000">
                          <a:latin typeface="Arial Narrow"/>
                          <a:ea typeface="Calibri"/>
                          <a:cs typeface="Times New Roman"/>
                        </a:rPr>
                        <a:t>Drugs in OPD</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 marR="0" algn="ctr">
                        <a:lnSpc>
                          <a:spcPct val="115000"/>
                        </a:lnSpc>
                        <a:spcBef>
                          <a:spcPts val="0"/>
                        </a:spcBef>
                        <a:spcAft>
                          <a:spcPts val="0"/>
                        </a:spcAft>
                      </a:pPr>
                      <a:r>
                        <a:rPr lang="en-US" sz="2000">
                          <a:latin typeface="Arial Narrow"/>
                          <a:ea typeface="Calibri"/>
                          <a:cs typeface="Times New Roman"/>
                        </a:rPr>
                        <a:t>Drugs in IPD</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Arial Narrow"/>
                          <a:ea typeface="Calibri"/>
                          <a:cs typeface="Times New Roman"/>
                        </a:rPr>
                        <a:t>Medical Device in IPD</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181">
                <a:tc>
                  <a:txBody>
                    <a:bodyPr/>
                    <a:lstStyle/>
                    <a:p>
                      <a:pPr marL="0" marR="0" indent="-11430" algn="just">
                        <a:lnSpc>
                          <a:spcPct val="115000"/>
                        </a:lnSpc>
                        <a:spcBef>
                          <a:spcPts val="0"/>
                        </a:spcBef>
                        <a:spcAft>
                          <a:spcPts val="0"/>
                        </a:spcAft>
                      </a:pPr>
                      <a:r>
                        <a:rPr lang="en-US" sz="2000">
                          <a:latin typeface="Arial Narrow"/>
                          <a:ea typeface="Calibri"/>
                          <a:cs typeface="Times New Roman"/>
                        </a:rPr>
                        <a:t>Medical College </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640" marR="0" algn="ctr">
                        <a:lnSpc>
                          <a:spcPct val="115000"/>
                        </a:lnSpc>
                        <a:spcBef>
                          <a:spcPts val="0"/>
                        </a:spcBef>
                        <a:spcAft>
                          <a:spcPts val="0"/>
                        </a:spcAft>
                      </a:pPr>
                      <a:r>
                        <a:rPr lang="en-US" sz="2000">
                          <a:latin typeface="Arial Narrow"/>
                          <a:ea typeface="Calibri"/>
                          <a:cs typeface="Times New Roman"/>
                        </a:rPr>
                        <a:t>76</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 marR="0" algn="ctr">
                        <a:lnSpc>
                          <a:spcPct val="115000"/>
                        </a:lnSpc>
                        <a:spcBef>
                          <a:spcPts val="0"/>
                        </a:spcBef>
                        <a:spcAft>
                          <a:spcPts val="0"/>
                        </a:spcAft>
                      </a:pPr>
                      <a:r>
                        <a:rPr lang="en-US" sz="2000">
                          <a:latin typeface="Arial Narrow"/>
                          <a:ea typeface="Calibri"/>
                          <a:cs typeface="Times New Roman"/>
                        </a:rPr>
                        <a:t>113</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Arial Narrow"/>
                          <a:ea typeface="Calibri"/>
                          <a:cs typeface="Times New Roman"/>
                        </a:rPr>
                        <a:t>35</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181">
                <a:tc>
                  <a:txBody>
                    <a:bodyPr/>
                    <a:lstStyle/>
                    <a:p>
                      <a:pPr marL="0" marR="0" indent="-11430" algn="just">
                        <a:lnSpc>
                          <a:spcPct val="115000"/>
                        </a:lnSpc>
                        <a:spcBef>
                          <a:spcPts val="0"/>
                        </a:spcBef>
                        <a:spcAft>
                          <a:spcPts val="0"/>
                        </a:spcAft>
                      </a:pPr>
                      <a:r>
                        <a:rPr lang="en-US" sz="2000">
                          <a:latin typeface="Arial Narrow"/>
                          <a:ea typeface="Calibri"/>
                          <a:cs typeface="Times New Roman"/>
                        </a:rPr>
                        <a:t>District Hospital</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640" marR="0" algn="ctr">
                        <a:lnSpc>
                          <a:spcPct val="115000"/>
                        </a:lnSpc>
                        <a:spcBef>
                          <a:spcPts val="0"/>
                        </a:spcBef>
                        <a:spcAft>
                          <a:spcPts val="0"/>
                        </a:spcAft>
                      </a:pPr>
                      <a:r>
                        <a:rPr lang="en-US" sz="2000">
                          <a:latin typeface="Arial Narrow"/>
                          <a:ea typeface="Calibri"/>
                          <a:cs typeface="Times New Roman"/>
                        </a:rPr>
                        <a:t>71</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 marR="0" algn="ctr">
                        <a:lnSpc>
                          <a:spcPct val="115000"/>
                        </a:lnSpc>
                        <a:spcBef>
                          <a:spcPts val="0"/>
                        </a:spcBef>
                        <a:spcAft>
                          <a:spcPts val="0"/>
                        </a:spcAft>
                      </a:pPr>
                      <a:r>
                        <a:rPr lang="en-US" sz="2000">
                          <a:latin typeface="Arial Narrow"/>
                          <a:ea typeface="Calibri"/>
                          <a:cs typeface="Times New Roman"/>
                        </a:rPr>
                        <a:t>96</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Arial Narrow"/>
                          <a:ea typeface="Calibri"/>
                          <a:cs typeface="Times New Roman"/>
                        </a:rPr>
                        <a:t>35</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181">
                <a:tc>
                  <a:txBody>
                    <a:bodyPr/>
                    <a:lstStyle/>
                    <a:p>
                      <a:pPr marL="0" marR="0" indent="-11430" algn="just">
                        <a:lnSpc>
                          <a:spcPct val="115000"/>
                        </a:lnSpc>
                        <a:spcBef>
                          <a:spcPts val="0"/>
                        </a:spcBef>
                        <a:spcAft>
                          <a:spcPts val="0"/>
                        </a:spcAft>
                      </a:pPr>
                      <a:r>
                        <a:rPr lang="en-US" sz="2000">
                          <a:latin typeface="Arial Narrow"/>
                          <a:ea typeface="Calibri"/>
                          <a:cs typeface="Times New Roman"/>
                        </a:rPr>
                        <a:t>SDH</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640" marR="0" algn="ctr">
                        <a:lnSpc>
                          <a:spcPct val="115000"/>
                        </a:lnSpc>
                        <a:spcBef>
                          <a:spcPts val="0"/>
                        </a:spcBef>
                        <a:spcAft>
                          <a:spcPts val="0"/>
                        </a:spcAft>
                      </a:pPr>
                      <a:r>
                        <a:rPr lang="en-US" sz="2000">
                          <a:latin typeface="Arial Narrow"/>
                          <a:ea typeface="Calibri"/>
                          <a:cs typeface="Times New Roman"/>
                        </a:rPr>
                        <a:t>58</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 marR="0" algn="ctr">
                        <a:lnSpc>
                          <a:spcPct val="115000"/>
                        </a:lnSpc>
                        <a:spcBef>
                          <a:spcPts val="0"/>
                        </a:spcBef>
                        <a:spcAft>
                          <a:spcPts val="0"/>
                        </a:spcAft>
                      </a:pPr>
                      <a:r>
                        <a:rPr lang="en-US" sz="2000">
                          <a:latin typeface="Arial Narrow"/>
                          <a:ea typeface="Calibri"/>
                          <a:cs typeface="Times New Roman"/>
                        </a:rPr>
                        <a:t>65</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Arial Narrow"/>
                          <a:ea typeface="Calibri"/>
                          <a:cs typeface="Times New Roman"/>
                        </a:rPr>
                        <a:t>30</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181">
                <a:tc>
                  <a:txBody>
                    <a:bodyPr/>
                    <a:lstStyle/>
                    <a:p>
                      <a:pPr marL="0" marR="0" indent="-11430" algn="just">
                        <a:lnSpc>
                          <a:spcPct val="115000"/>
                        </a:lnSpc>
                        <a:spcBef>
                          <a:spcPts val="0"/>
                        </a:spcBef>
                        <a:spcAft>
                          <a:spcPts val="0"/>
                        </a:spcAft>
                      </a:pPr>
                      <a:r>
                        <a:rPr lang="en-US" sz="2000">
                          <a:latin typeface="Arial Narrow"/>
                          <a:ea typeface="Calibri"/>
                          <a:cs typeface="Times New Roman"/>
                        </a:rPr>
                        <a:t>CHC</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640" marR="0" algn="ctr">
                        <a:lnSpc>
                          <a:spcPct val="115000"/>
                        </a:lnSpc>
                        <a:spcBef>
                          <a:spcPts val="0"/>
                        </a:spcBef>
                        <a:spcAft>
                          <a:spcPts val="0"/>
                        </a:spcAft>
                      </a:pPr>
                      <a:r>
                        <a:rPr lang="en-US" sz="2000">
                          <a:latin typeface="Arial Narrow"/>
                          <a:ea typeface="Calibri"/>
                          <a:cs typeface="Times New Roman"/>
                        </a:rPr>
                        <a:t>55</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 marR="0" algn="ctr">
                        <a:lnSpc>
                          <a:spcPct val="115000"/>
                        </a:lnSpc>
                        <a:spcBef>
                          <a:spcPts val="0"/>
                        </a:spcBef>
                        <a:spcAft>
                          <a:spcPts val="0"/>
                        </a:spcAft>
                      </a:pPr>
                      <a:r>
                        <a:rPr lang="en-US" sz="2000">
                          <a:latin typeface="Arial Narrow"/>
                          <a:ea typeface="Calibri"/>
                          <a:cs typeface="Times New Roman"/>
                        </a:rPr>
                        <a:t>59</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Arial Narrow"/>
                          <a:ea typeface="Calibri"/>
                          <a:cs typeface="Times New Roman"/>
                        </a:rPr>
                        <a:t>29</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181">
                <a:tc>
                  <a:txBody>
                    <a:bodyPr/>
                    <a:lstStyle/>
                    <a:p>
                      <a:pPr marL="0" marR="0" indent="-11430" algn="just">
                        <a:lnSpc>
                          <a:spcPct val="115000"/>
                        </a:lnSpc>
                        <a:spcBef>
                          <a:spcPts val="0"/>
                        </a:spcBef>
                        <a:spcAft>
                          <a:spcPts val="0"/>
                        </a:spcAft>
                      </a:pPr>
                      <a:r>
                        <a:rPr lang="en-US" sz="2000">
                          <a:latin typeface="Arial Narrow"/>
                          <a:ea typeface="Calibri"/>
                          <a:cs typeface="Times New Roman"/>
                        </a:rPr>
                        <a:t>PHC</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640" marR="0" algn="ctr">
                        <a:lnSpc>
                          <a:spcPct val="115000"/>
                        </a:lnSpc>
                        <a:spcBef>
                          <a:spcPts val="0"/>
                        </a:spcBef>
                        <a:spcAft>
                          <a:spcPts val="0"/>
                        </a:spcAft>
                      </a:pPr>
                      <a:r>
                        <a:rPr lang="en-US" sz="2000">
                          <a:latin typeface="Arial Narrow"/>
                          <a:ea typeface="Calibri"/>
                          <a:cs typeface="Times New Roman"/>
                        </a:rPr>
                        <a:t>50</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 marR="0" algn="ctr">
                        <a:lnSpc>
                          <a:spcPct val="115000"/>
                        </a:lnSpc>
                        <a:spcBef>
                          <a:spcPts val="0"/>
                        </a:spcBef>
                        <a:spcAft>
                          <a:spcPts val="0"/>
                        </a:spcAft>
                      </a:pPr>
                      <a:r>
                        <a:rPr lang="en-US" sz="2000">
                          <a:latin typeface="Arial Narrow"/>
                          <a:ea typeface="Calibri"/>
                          <a:cs typeface="Times New Roman"/>
                        </a:rPr>
                        <a:t>34</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Arial Narrow"/>
                          <a:ea typeface="Calibri"/>
                          <a:cs typeface="Times New Roman"/>
                        </a:rPr>
                        <a:t>27</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181">
                <a:tc>
                  <a:txBody>
                    <a:bodyPr/>
                    <a:lstStyle/>
                    <a:p>
                      <a:pPr marL="0" marR="0" indent="-11430" algn="just">
                        <a:lnSpc>
                          <a:spcPct val="115000"/>
                        </a:lnSpc>
                        <a:spcBef>
                          <a:spcPts val="0"/>
                        </a:spcBef>
                        <a:spcAft>
                          <a:spcPts val="0"/>
                        </a:spcAft>
                      </a:pPr>
                      <a:r>
                        <a:rPr lang="en-US" sz="2000">
                          <a:latin typeface="Arial Narrow"/>
                          <a:ea typeface="Calibri"/>
                          <a:cs typeface="Times New Roman"/>
                        </a:rPr>
                        <a:t>Additional PHC</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640" marR="0" algn="ctr">
                        <a:lnSpc>
                          <a:spcPct val="115000"/>
                        </a:lnSpc>
                        <a:spcBef>
                          <a:spcPts val="0"/>
                        </a:spcBef>
                        <a:spcAft>
                          <a:spcPts val="0"/>
                        </a:spcAft>
                      </a:pPr>
                      <a:r>
                        <a:rPr lang="en-US" sz="2000">
                          <a:latin typeface="Arial Narrow"/>
                          <a:ea typeface="Calibri"/>
                          <a:cs typeface="Times New Roman"/>
                        </a:rPr>
                        <a:t>50</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 marR="0" algn="ctr">
                        <a:lnSpc>
                          <a:spcPct val="115000"/>
                        </a:lnSpc>
                        <a:spcBef>
                          <a:spcPts val="0"/>
                        </a:spcBef>
                        <a:spcAft>
                          <a:spcPts val="0"/>
                        </a:spcAft>
                      </a:pPr>
                      <a:r>
                        <a:rPr lang="en-US" sz="2000">
                          <a:latin typeface="Arial Narrow"/>
                          <a:ea typeface="Calibri"/>
                          <a:cs typeface="Times New Roman"/>
                        </a:rPr>
                        <a:t>34</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Arial Narrow"/>
                          <a:ea typeface="Calibri"/>
                          <a:cs typeface="Times New Roman"/>
                        </a:rPr>
                        <a:t>27</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181">
                <a:tc>
                  <a:txBody>
                    <a:bodyPr/>
                    <a:lstStyle/>
                    <a:p>
                      <a:pPr marL="0" marR="0" indent="-11430" algn="just">
                        <a:lnSpc>
                          <a:spcPct val="115000"/>
                        </a:lnSpc>
                        <a:spcBef>
                          <a:spcPts val="0"/>
                        </a:spcBef>
                        <a:spcAft>
                          <a:spcPts val="0"/>
                        </a:spcAft>
                      </a:pPr>
                      <a:r>
                        <a:rPr lang="en-US" sz="2000">
                          <a:latin typeface="Arial Narrow"/>
                          <a:ea typeface="Calibri"/>
                          <a:cs typeface="Times New Roman"/>
                        </a:rPr>
                        <a:t>HSC (L1)</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22860" marR="0" algn="ctr">
                        <a:lnSpc>
                          <a:spcPct val="115000"/>
                        </a:lnSpc>
                        <a:spcBef>
                          <a:spcPts val="0"/>
                        </a:spcBef>
                        <a:spcAft>
                          <a:spcPts val="0"/>
                        </a:spcAft>
                      </a:pPr>
                      <a:r>
                        <a:rPr lang="en-US" sz="2000">
                          <a:latin typeface="Arial Narrow"/>
                          <a:ea typeface="Calibri"/>
                          <a:cs typeface="Times New Roman"/>
                        </a:rPr>
                        <a:t>15</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15000"/>
                        </a:lnSpc>
                        <a:spcBef>
                          <a:spcPts val="0"/>
                        </a:spcBef>
                        <a:spcAft>
                          <a:spcPts val="0"/>
                        </a:spcAft>
                      </a:pPr>
                      <a:r>
                        <a:rPr lang="en-US" sz="2000">
                          <a:latin typeface="Arial Narrow"/>
                          <a:ea typeface="Calibri"/>
                          <a:cs typeface="Times New Roman"/>
                        </a:rPr>
                        <a:t>09</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181">
                <a:tc>
                  <a:txBody>
                    <a:bodyPr/>
                    <a:lstStyle/>
                    <a:p>
                      <a:pPr marL="0" marR="0" indent="-11430" algn="just">
                        <a:lnSpc>
                          <a:spcPct val="115000"/>
                        </a:lnSpc>
                        <a:spcBef>
                          <a:spcPts val="0"/>
                        </a:spcBef>
                        <a:spcAft>
                          <a:spcPts val="0"/>
                        </a:spcAft>
                      </a:pPr>
                      <a:r>
                        <a:rPr lang="en-US" sz="2000">
                          <a:latin typeface="Arial Narrow"/>
                          <a:ea typeface="Calibri"/>
                          <a:cs typeface="Times New Roman"/>
                        </a:rPr>
                        <a:t>HSC (Other than L1)</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22860" marR="0" algn="ctr">
                        <a:lnSpc>
                          <a:spcPct val="115000"/>
                        </a:lnSpc>
                        <a:spcBef>
                          <a:spcPts val="0"/>
                        </a:spcBef>
                        <a:spcAft>
                          <a:spcPts val="0"/>
                        </a:spcAft>
                      </a:pPr>
                      <a:r>
                        <a:rPr lang="en-US" sz="2000">
                          <a:latin typeface="Arial Narrow"/>
                          <a:ea typeface="Calibri"/>
                          <a:cs typeface="Times New Roman"/>
                        </a:rPr>
                        <a:t>06</a:t>
                      </a:r>
                      <a:endParaRPr lang="en-US" sz="200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15000"/>
                        </a:lnSpc>
                        <a:spcBef>
                          <a:spcPts val="0"/>
                        </a:spcBef>
                        <a:spcAft>
                          <a:spcPts val="0"/>
                        </a:spcAft>
                      </a:pPr>
                      <a:r>
                        <a:rPr lang="en-US" sz="2000" dirty="0">
                          <a:latin typeface="Arial Narrow"/>
                          <a:ea typeface="Calibri"/>
                          <a:cs typeface="Times New Roman"/>
                        </a:rPr>
                        <a:t>-</a:t>
                      </a:r>
                      <a:endParaRPr lang="en-US" sz="2000" dirty="0">
                        <a:latin typeface="Calibri"/>
                        <a:ea typeface="Times New Roman"/>
                        <a:cs typeface="Mangal"/>
                      </a:endParaRPr>
                    </a:p>
                  </a:txBody>
                  <a:tcPr marL="68537" marR="6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5361" name="Rectangle 1"/>
          <p:cNvSpPr>
            <a:spLocks noChangeArrowheads="1"/>
          </p:cNvSpPr>
          <p:nvPr/>
        </p:nvSpPr>
        <p:spPr bwMode="auto">
          <a:xfrm>
            <a:off x="76200" y="76200"/>
            <a:ext cx="8839200"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n-US" sz="2000" b="1" dirty="0" smtClean="0">
                <a:latin typeface="Arial Narrow" pitchFamily="34" charset="0"/>
                <a:ea typeface="Calibri" pitchFamily="34" charset="0"/>
                <a:cs typeface="Times New Roman" pitchFamily="18" charset="0"/>
              </a:rPr>
              <a:t>Issue-</a:t>
            </a:r>
            <a:r>
              <a:rPr kumimoji="0" lang="en-US" sz="2000"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Facility wise EDL required.</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284163" marR="0" lvl="0" indent="-284163" algn="just" defTabSz="914400" rtl="0" eaLnBrk="0" fontAlgn="base" latinLnBrk="0" hangingPunct="0">
              <a:lnSpc>
                <a:spcPct val="100000"/>
              </a:lnSpc>
              <a:spcBef>
                <a:spcPct val="0"/>
              </a:spcBef>
              <a:spcAft>
                <a:spcPct val="0"/>
              </a:spcAft>
              <a:buClrTx/>
              <a:buSzTx/>
              <a:buFont typeface="Wingdings" pitchFamily="2" charset="2"/>
              <a:buChar char="§"/>
              <a:tabLst/>
            </a:pP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Essential Drug List (EDL) for Medical College &amp; Hospital, District Hospital and Facilities up to Health Sub Centre level has been revised and notified vide notification no. 291(12) dated 21.03.2018 by Department of Health, Govt. of Bihar.</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284163" marR="0" lvl="0" indent="-284163" algn="just" defTabSz="914400" rtl="0" eaLnBrk="0" fontAlgn="base" latinLnBrk="0" hangingPunct="0">
              <a:lnSpc>
                <a:spcPct val="100000"/>
              </a:lnSpc>
              <a:spcBef>
                <a:spcPct val="0"/>
              </a:spcBef>
              <a:spcAft>
                <a:spcPct val="0"/>
              </a:spcAft>
              <a:buClrTx/>
              <a:buSzTx/>
              <a:tabLst/>
            </a:pP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Summary of Essential Drug dispersal at different health facility:</a:t>
            </a:r>
          </a:p>
          <a:p>
            <a:pPr marL="284163" marR="0" lvl="0" indent="-284163" algn="just" defTabSz="914400" rtl="0" eaLnBrk="0" fontAlgn="base" latinLnBrk="0" hangingPunct="0">
              <a:lnSpc>
                <a:spcPct val="100000"/>
              </a:lnSpc>
              <a:spcBef>
                <a:spcPct val="0"/>
              </a:spcBef>
              <a:spcAft>
                <a:spcPct val="0"/>
              </a:spcAft>
              <a:buClrTx/>
              <a:buSzTx/>
              <a:tabLst/>
            </a:pPr>
            <a:endParaRPr lang="en-US" sz="2000" dirty="0" smtClean="0">
              <a:latin typeface="Arial Narrow" pitchFamily="34" charset="0"/>
              <a:cs typeface="Times New Roman" pitchFamily="18" charset="0"/>
            </a:endParaRPr>
          </a:p>
          <a:p>
            <a:pPr marL="284163" marR="0" lvl="0" indent="-284163" algn="just" defTabSz="914400" rtl="0" eaLnBrk="0" fontAlgn="base" latinLnBrk="0" hangingPunct="0">
              <a:lnSpc>
                <a:spcPct val="100000"/>
              </a:lnSpc>
              <a:spcBef>
                <a:spcPct val="0"/>
              </a:spcBef>
              <a:spcAft>
                <a:spcPct val="0"/>
              </a:spcAft>
              <a:buClrTx/>
              <a:buSzTx/>
              <a:tabLst/>
            </a:pPr>
            <a:endParaRPr kumimoji="0" lang="en-US" sz="2000" b="0" i="0" u="none" strike="noStrike" cap="none" normalizeH="0" baseline="0" dirty="0" smtClean="0">
              <a:ln>
                <a:noFill/>
              </a:ln>
              <a:solidFill>
                <a:schemeClr val="tx1"/>
              </a:solidFill>
              <a:effectLst/>
              <a:latin typeface="Arial Narrow" pitchFamily="34" charset="0"/>
              <a:cs typeface="Times New Roman" pitchFamily="18" charset="0"/>
            </a:endParaRPr>
          </a:p>
          <a:p>
            <a:pPr marL="284163" marR="0" lvl="0" indent="-284163" algn="just" defTabSz="914400" rtl="0" eaLnBrk="0" fontAlgn="base" latinLnBrk="0" hangingPunct="0">
              <a:lnSpc>
                <a:spcPct val="100000"/>
              </a:lnSpc>
              <a:spcBef>
                <a:spcPct val="0"/>
              </a:spcBef>
              <a:spcAft>
                <a:spcPct val="0"/>
              </a:spcAft>
              <a:buClrTx/>
              <a:buSzTx/>
              <a:tabLst/>
            </a:pPr>
            <a:endParaRPr lang="en-US" sz="2000" dirty="0" smtClean="0">
              <a:latin typeface="Arial Narrow" pitchFamily="34" charset="0"/>
              <a:cs typeface="Times New Roman" pitchFamily="18" charset="0"/>
            </a:endParaRPr>
          </a:p>
          <a:p>
            <a:pPr marL="284163" marR="0" lvl="0" indent="-284163" algn="just" defTabSz="914400" rtl="0" eaLnBrk="0" fontAlgn="base" latinLnBrk="0" hangingPunct="0">
              <a:lnSpc>
                <a:spcPct val="100000"/>
              </a:lnSpc>
              <a:spcBef>
                <a:spcPct val="0"/>
              </a:spcBef>
              <a:spcAft>
                <a:spcPct val="0"/>
              </a:spcAft>
              <a:buClrTx/>
              <a:buSzTx/>
              <a:tabLst/>
            </a:pPr>
            <a:endParaRPr kumimoji="0" lang="en-US" sz="2000" b="0" i="0" u="none" strike="noStrike" cap="none" normalizeH="0" baseline="0" dirty="0" smtClean="0">
              <a:ln>
                <a:noFill/>
              </a:ln>
              <a:solidFill>
                <a:schemeClr val="tx1"/>
              </a:solidFill>
              <a:effectLst/>
              <a:latin typeface="Arial Narrow" pitchFamily="34" charset="0"/>
              <a:cs typeface="Times New Roman" pitchFamily="18" charset="0"/>
            </a:endParaRPr>
          </a:p>
          <a:p>
            <a:pPr marL="284163" marR="0" lvl="0" indent="-284163" algn="just" defTabSz="914400" rtl="0" eaLnBrk="0" fontAlgn="base" latinLnBrk="0" hangingPunct="0">
              <a:lnSpc>
                <a:spcPct val="100000"/>
              </a:lnSpc>
              <a:spcBef>
                <a:spcPct val="0"/>
              </a:spcBef>
              <a:spcAft>
                <a:spcPct val="0"/>
              </a:spcAft>
              <a:buClrTx/>
              <a:buSzTx/>
              <a:tabLst/>
            </a:pPr>
            <a:endParaRPr lang="en-US" sz="2000" dirty="0" smtClean="0">
              <a:latin typeface="Arial Narrow" pitchFamily="34" charset="0"/>
              <a:cs typeface="Times New Roman" pitchFamily="18" charset="0"/>
            </a:endParaRPr>
          </a:p>
          <a:p>
            <a:pPr marL="284163" marR="0" lvl="0" indent="-284163" algn="just" defTabSz="914400" rtl="0" eaLnBrk="0" fontAlgn="base" latinLnBrk="0" hangingPunct="0">
              <a:lnSpc>
                <a:spcPct val="100000"/>
              </a:lnSpc>
              <a:spcBef>
                <a:spcPct val="0"/>
              </a:spcBef>
              <a:spcAft>
                <a:spcPct val="0"/>
              </a:spcAft>
              <a:buClrTx/>
              <a:buSzTx/>
              <a:tabLst/>
            </a:pPr>
            <a:endParaRPr kumimoji="0" lang="en-US" sz="2000" b="0" i="0" u="none" strike="noStrike" cap="none" normalizeH="0" baseline="0" dirty="0" smtClean="0">
              <a:ln>
                <a:noFill/>
              </a:ln>
              <a:solidFill>
                <a:schemeClr val="tx1"/>
              </a:solidFill>
              <a:effectLst/>
              <a:latin typeface="Arial Narrow" pitchFamily="34" charset="0"/>
              <a:cs typeface="Times New Roman" pitchFamily="18" charset="0"/>
            </a:endParaRPr>
          </a:p>
          <a:p>
            <a:pPr marL="284163" marR="0" lvl="0" indent="-284163" algn="just" defTabSz="914400" rtl="0" eaLnBrk="0" fontAlgn="base" latinLnBrk="0" hangingPunct="0">
              <a:lnSpc>
                <a:spcPct val="100000"/>
              </a:lnSpc>
              <a:spcBef>
                <a:spcPct val="0"/>
              </a:spcBef>
              <a:spcAft>
                <a:spcPct val="0"/>
              </a:spcAft>
              <a:buClrTx/>
              <a:buSzTx/>
              <a:tabLst/>
            </a:pPr>
            <a:endParaRPr lang="en-US" sz="2000" dirty="0" smtClean="0">
              <a:latin typeface="Arial Narrow" pitchFamily="34" charset="0"/>
              <a:cs typeface="Times New Roman" pitchFamily="18" charset="0"/>
            </a:endParaRPr>
          </a:p>
          <a:p>
            <a:pPr marL="284163" marR="0" lvl="0" indent="-284163" algn="just" defTabSz="914400" rtl="0" eaLnBrk="0" fontAlgn="base" latinLnBrk="0" hangingPunct="0">
              <a:lnSpc>
                <a:spcPct val="100000"/>
              </a:lnSpc>
              <a:spcBef>
                <a:spcPct val="0"/>
              </a:spcBef>
              <a:spcAft>
                <a:spcPct val="0"/>
              </a:spcAft>
              <a:buClrTx/>
              <a:buSzTx/>
              <a:tabLst/>
            </a:pPr>
            <a:endParaRPr kumimoji="0" lang="en-US" sz="2000" b="0" i="0" u="none" strike="noStrike" cap="none" normalizeH="0" baseline="0" dirty="0" smtClean="0">
              <a:ln>
                <a:noFill/>
              </a:ln>
              <a:solidFill>
                <a:schemeClr val="tx1"/>
              </a:solidFill>
              <a:effectLst/>
              <a:latin typeface="Arial Narrow" pitchFamily="34" charset="0"/>
              <a:cs typeface="Times New Roman" pitchFamily="18" charset="0"/>
            </a:endParaRPr>
          </a:p>
          <a:p>
            <a:pPr marL="284163" marR="0" lvl="0" indent="-284163" algn="just" defTabSz="914400" rtl="0" eaLnBrk="0" fontAlgn="base" latinLnBrk="0" hangingPunct="0">
              <a:lnSpc>
                <a:spcPct val="100000"/>
              </a:lnSpc>
              <a:spcBef>
                <a:spcPct val="0"/>
              </a:spcBef>
              <a:spcAft>
                <a:spcPct val="0"/>
              </a:spcAft>
              <a:buClrTx/>
              <a:buSzTx/>
              <a:tabLst/>
            </a:pPr>
            <a:endParaRPr lang="en-US" sz="2000" dirty="0" smtClean="0">
              <a:latin typeface="Arial Narrow" pitchFamily="34" charset="0"/>
              <a:cs typeface="Times New Roman" pitchFamily="18" charset="0"/>
            </a:endParaRPr>
          </a:p>
          <a:p>
            <a:pPr marL="284163" marR="0" lvl="0" indent="-284163" algn="just" defTabSz="914400" rtl="0" eaLnBrk="0" fontAlgn="base" latinLnBrk="0" hangingPunct="0">
              <a:lnSpc>
                <a:spcPct val="100000"/>
              </a:lnSpc>
              <a:spcBef>
                <a:spcPct val="0"/>
              </a:spcBef>
              <a:spcAft>
                <a:spcPct val="0"/>
              </a:spcAft>
              <a:buClrTx/>
              <a:buSzTx/>
              <a:tabLst/>
            </a:pPr>
            <a:endParaRPr kumimoji="0" lang="en-US" sz="2000" b="0" i="0" u="none" strike="noStrike" cap="none" normalizeH="0" baseline="0" dirty="0" smtClean="0">
              <a:ln>
                <a:noFill/>
              </a:ln>
              <a:solidFill>
                <a:schemeClr val="tx1"/>
              </a:solidFill>
              <a:effectLst/>
              <a:latin typeface="Arial Narrow" pitchFamily="34" charset="0"/>
              <a:cs typeface="Times New Roman" pitchFamily="18" charset="0"/>
            </a:endParaRPr>
          </a:p>
          <a:p>
            <a:pPr marL="284163" marR="0" lvl="0" indent="-284163" algn="just" defTabSz="914400" rtl="0" eaLnBrk="0" fontAlgn="base" latinLnBrk="0" hangingPunct="0">
              <a:lnSpc>
                <a:spcPct val="100000"/>
              </a:lnSpc>
              <a:spcBef>
                <a:spcPct val="0"/>
              </a:spcBef>
              <a:spcAft>
                <a:spcPct val="0"/>
              </a:spcAft>
              <a:buClrTx/>
              <a:buSzTx/>
              <a:tabLst/>
            </a:pPr>
            <a:endParaRPr lang="en-US" sz="2000" dirty="0" smtClean="0">
              <a:latin typeface="Arial Narrow" pitchFamily="34" charset="0"/>
              <a:cs typeface="Times New Roman" pitchFamily="18" charset="0"/>
            </a:endParaRPr>
          </a:p>
          <a:p>
            <a:pPr marL="284163" marR="0" lvl="0" indent="-284163" algn="just" defTabSz="914400" rtl="0" eaLnBrk="0" fontAlgn="base" latinLnBrk="0" hangingPunct="0">
              <a:lnSpc>
                <a:spcPct val="100000"/>
              </a:lnSpc>
              <a:spcBef>
                <a:spcPct val="0"/>
              </a:spcBef>
              <a:spcAft>
                <a:spcPct val="0"/>
              </a:spcAft>
              <a:buClrTx/>
              <a:buSzTx/>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buFontTx/>
              <a:buChar char="•"/>
            </a:pPr>
            <a:endPar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endParaRPr>
          </a:p>
          <a:p>
            <a:pPr lvl="0" algn="just" eaLnBrk="0" fontAlgn="base" hangingPunct="0">
              <a:spcBef>
                <a:spcPct val="0"/>
              </a:spcBef>
              <a:spcAft>
                <a:spcPct val="0"/>
              </a:spcAft>
              <a:buFontTx/>
              <a:buChar char="•"/>
            </a:pP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Average availability of essential drugs in District OPD </a:t>
            </a:r>
            <a:r>
              <a:rPr lang="en-US" dirty="0" smtClean="0">
                <a:latin typeface="Arial Narrow" pitchFamily="34" charset="0"/>
                <a:ea typeface="Calibri" pitchFamily="34" charset="0"/>
                <a:cs typeface="Times New Roman" pitchFamily="18" charset="0"/>
              </a:rPr>
              <a:t>and IPD is </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32 and 59 respectively.</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47625" y="304800"/>
          <a:ext cx="8991600" cy="6712331"/>
        </p:xfrm>
        <a:graphic>
          <a:graphicData uri="http://schemas.openxmlformats.org/drawingml/2006/table">
            <a:tbl>
              <a:tblPr firstRow="1" bandRow="1">
                <a:tableStyleId>{5C22544A-7EE6-4342-B048-85BDC9FD1C3A}</a:tableStyleId>
              </a:tblPr>
              <a:tblGrid>
                <a:gridCol w="5791200"/>
                <a:gridCol w="3200400"/>
              </a:tblGrid>
              <a:tr h="436634">
                <a:tc>
                  <a:txBody>
                    <a:bodyPr/>
                    <a:lstStyle/>
                    <a:p>
                      <a:r>
                        <a:rPr lang="en-IN" sz="2200" dirty="0" smtClean="0">
                          <a:solidFill>
                            <a:schemeClr val="tx2"/>
                          </a:solidFill>
                        </a:rPr>
                        <a:t>Action taken</a:t>
                      </a:r>
                      <a:endParaRPr lang="en-IN" sz="2200" dirty="0">
                        <a:solidFill>
                          <a:schemeClr val="tx2"/>
                        </a:solidFill>
                      </a:endParaRPr>
                    </a:p>
                  </a:txBody>
                  <a:tcPr>
                    <a:solidFill>
                      <a:schemeClr val="accent4">
                        <a:lumMod val="20000"/>
                        <a:lumOff val="80000"/>
                      </a:schemeClr>
                    </a:solidFill>
                  </a:tcPr>
                </a:tc>
                <a:tc>
                  <a:txBody>
                    <a:bodyPr/>
                    <a:lstStyle/>
                    <a:p>
                      <a:r>
                        <a:rPr lang="en-IN" sz="2200" dirty="0" smtClean="0">
                          <a:solidFill>
                            <a:schemeClr val="tx2"/>
                          </a:solidFill>
                        </a:rPr>
                        <a:t>Follow</a:t>
                      </a:r>
                      <a:r>
                        <a:rPr lang="en-IN" sz="2200" baseline="0" dirty="0" smtClean="0">
                          <a:solidFill>
                            <a:schemeClr val="tx2"/>
                          </a:solidFill>
                        </a:rPr>
                        <a:t> up </a:t>
                      </a:r>
                      <a:r>
                        <a:rPr lang="en-IN" sz="2200" dirty="0" smtClean="0">
                          <a:solidFill>
                            <a:schemeClr val="tx2"/>
                          </a:solidFill>
                        </a:rPr>
                        <a:t>plan </a:t>
                      </a:r>
                      <a:endParaRPr lang="en-IN" sz="2200" dirty="0">
                        <a:solidFill>
                          <a:schemeClr val="tx2"/>
                        </a:solidFill>
                      </a:endParaRPr>
                    </a:p>
                  </a:txBody>
                  <a:tcPr>
                    <a:solidFill>
                      <a:schemeClr val="accent4">
                        <a:lumMod val="20000"/>
                        <a:lumOff val="80000"/>
                      </a:schemeClr>
                    </a:solidFill>
                  </a:tcPr>
                </a:tc>
              </a:tr>
              <a:tr h="6275697">
                <a:tc>
                  <a:txBody>
                    <a:bodyPr/>
                    <a:lstStyle/>
                    <a:p>
                      <a:pPr>
                        <a:lnSpc>
                          <a:spcPct val="100000"/>
                        </a:lnSpc>
                        <a:buFont typeface="Arial" pitchFamily="34" charset="0"/>
                        <a:buNone/>
                      </a:pPr>
                      <a:r>
                        <a:rPr lang="en-US" sz="2200" b="1" dirty="0" smtClean="0"/>
                        <a:t>Drugs:</a:t>
                      </a:r>
                    </a:p>
                    <a:p>
                      <a:pPr marL="342900" marR="0" lvl="1" indent="-342900" algn="just" defTabSz="914400" rtl="0" eaLnBrk="1" fontAlgn="auto" latinLnBrk="0" hangingPunct="1">
                        <a:lnSpc>
                          <a:spcPct val="80000"/>
                        </a:lnSpc>
                        <a:spcBef>
                          <a:spcPts val="0"/>
                        </a:spcBef>
                        <a:spcAft>
                          <a:spcPts val="0"/>
                        </a:spcAft>
                        <a:buClrTx/>
                        <a:buSzTx/>
                        <a:buFont typeface="Arial" charset="0"/>
                        <a:buChar char="•"/>
                        <a:tabLst/>
                        <a:defRPr/>
                      </a:pPr>
                      <a:r>
                        <a:rPr lang="en-US" sz="2200" kern="1200" dirty="0" smtClean="0">
                          <a:solidFill>
                            <a:schemeClr val="dk1"/>
                          </a:solidFill>
                          <a:latin typeface="+mn-lt"/>
                          <a:ea typeface="+mn-ea"/>
                          <a:cs typeface="Times New Roman" panose="02020603050405020304" pitchFamily="18" charset="0"/>
                        </a:rPr>
                        <a:t>Drugs to health facilities is being provided by BMSICL. </a:t>
                      </a:r>
                    </a:p>
                    <a:p>
                      <a:pPr marL="342900" marR="0" lvl="1" indent="-342900" algn="just" defTabSz="914400" rtl="0" eaLnBrk="1" fontAlgn="auto" latinLnBrk="0" hangingPunct="1">
                        <a:lnSpc>
                          <a:spcPct val="80000"/>
                        </a:lnSpc>
                        <a:spcBef>
                          <a:spcPts val="0"/>
                        </a:spcBef>
                        <a:spcAft>
                          <a:spcPts val="0"/>
                        </a:spcAft>
                        <a:buClrTx/>
                        <a:buSzTx/>
                        <a:buFont typeface="Arial" charset="0"/>
                        <a:buChar char="•"/>
                        <a:tabLst/>
                        <a:defRPr/>
                      </a:pPr>
                      <a:r>
                        <a:rPr kumimoji="0" lang="en-US" sz="24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Rate contract of 50 essential drugs already </a:t>
                      </a:r>
                      <a:r>
                        <a:rPr lang="en-US" sz="2400" dirty="0" smtClean="0">
                          <a:latin typeface="Arial Narrow" pitchFamily="34" charset="0"/>
                          <a:ea typeface="Calibri" pitchFamily="34" charset="0"/>
                          <a:cs typeface="Times New Roman" pitchFamily="18" charset="0"/>
                        </a:rPr>
                        <a:t>finalized by BMSICL and </a:t>
                      </a:r>
                      <a:r>
                        <a:rPr kumimoji="0" lang="en-US" sz="24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rate contract </a:t>
                      </a:r>
                      <a:r>
                        <a:rPr lang="en-US" sz="2400" dirty="0" smtClean="0">
                          <a:latin typeface="Arial Narrow" pitchFamily="34" charset="0"/>
                          <a:ea typeface="Calibri" pitchFamily="34" charset="0"/>
                          <a:cs typeface="Times New Roman" pitchFamily="18" charset="0"/>
                        </a:rPr>
                        <a:t>under process for</a:t>
                      </a:r>
                      <a:r>
                        <a:rPr kumimoji="0" lang="en-US" sz="24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remaining essential drugs</a:t>
                      </a:r>
                      <a:r>
                        <a:rPr lang="en-US" sz="2400" dirty="0" smtClean="0">
                          <a:latin typeface="Arial Narrow" pitchFamily="34" charset="0"/>
                          <a:ea typeface="Calibri" pitchFamily="34" charset="0"/>
                          <a:cs typeface="Times New Roman" pitchFamily="18" charset="0"/>
                        </a:rPr>
                        <a:t>.</a:t>
                      </a:r>
                      <a:r>
                        <a:rPr kumimoji="0" lang="en-US" sz="24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a:t>
                      </a:r>
                      <a:endParaRPr lang="en-US" sz="2200" kern="1200" dirty="0" smtClean="0">
                        <a:solidFill>
                          <a:schemeClr val="dk1"/>
                        </a:solidFill>
                        <a:latin typeface="+mn-lt"/>
                        <a:ea typeface="+mn-ea"/>
                        <a:cs typeface="Times New Roman" panose="02020603050405020304" pitchFamily="18" charset="0"/>
                      </a:endParaRPr>
                    </a:p>
                    <a:p>
                      <a:pPr marL="342900" marR="0" lvl="1" indent="-342900" algn="just" defTabSz="914400" rtl="0" eaLnBrk="1" fontAlgn="auto" latinLnBrk="0" hangingPunct="1">
                        <a:lnSpc>
                          <a:spcPct val="80000"/>
                        </a:lnSpc>
                        <a:spcBef>
                          <a:spcPts val="0"/>
                        </a:spcBef>
                        <a:spcAft>
                          <a:spcPts val="0"/>
                        </a:spcAft>
                        <a:buClrTx/>
                        <a:buSzTx/>
                        <a:buFont typeface="Arial" charset="0"/>
                        <a:buChar char="•"/>
                        <a:tabLst/>
                        <a:defRPr/>
                      </a:pPr>
                      <a:r>
                        <a:rPr lang="en-US" sz="2200" kern="1200" dirty="0" smtClean="0">
                          <a:solidFill>
                            <a:schemeClr val="dk1"/>
                          </a:solidFill>
                          <a:latin typeface="+mn-lt"/>
                          <a:ea typeface="+mn-ea"/>
                          <a:cs typeface="Times New Roman" panose="02020603050405020304" pitchFamily="18" charset="0"/>
                        </a:rPr>
                        <a:t>Interim arrangement  of the state allows procurement at local level either through tender or local purchase to meet emergency situation</a:t>
                      </a:r>
                    </a:p>
                    <a:p>
                      <a:pPr>
                        <a:lnSpc>
                          <a:spcPct val="100000"/>
                        </a:lnSpc>
                        <a:buFont typeface="Arial" pitchFamily="34" charset="0"/>
                        <a:buNone/>
                      </a:pPr>
                      <a:r>
                        <a:rPr lang="en-US" sz="2200" b="1" dirty="0" smtClean="0"/>
                        <a:t>Diagnostics:</a:t>
                      </a:r>
                    </a:p>
                    <a:p>
                      <a:pPr marL="342900" marR="0" lvl="1" indent="-342900" algn="just" defTabSz="914400" rtl="0" eaLnBrk="1" fontAlgn="auto" latinLnBrk="0" hangingPunct="1">
                        <a:lnSpc>
                          <a:spcPct val="80000"/>
                        </a:lnSpc>
                        <a:spcBef>
                          <a:spcPts val="0"/>
                        </a:spcBef>
                        <a:spcAft>
                          <a:spcPts val="0"/>
                        </a:spcAft>
                        <a:buClrTx/>
                        <a:buSzTx/>
                        <a:buFont typeface="Arial" charset="0"/>
                        <a:buChar char="•"/>
                        <a:tabLst/>
                        <a:defRPr/>
                      </a:pPr>
                      <a:r>
                        <a:rPr lang="en-IN" sz="2200" kern="1200" dirty="0" smtClean="0">
                          <a:solidFill>
                            <a:schemeClr val="dk1"/>
                          </a:solidFill>
                          <a:latin typeface="+mn-lt"/>
                          <a:ea typeface="+mn-ea"/>
                          <a:cs typeface="Times New Roman" panose="02020603050405020304" pitchFamily="18" charset="0"/>
                        </a:rPr>
                        <a:t>Three Part Blood Cell Counter made available at all DH and FRU level</a:t>
                      </a:r>
                    </a:p>
                    <a:p>
                      <a:pPr marL="342900" marR="0" lvl="1" indent="-342900" algn="just" defTabSz="914400" rtl="0" eaLnBrk="1" fontAlgn="auto" latinLnBrk="0" hangingPunct="1">
                        <a:lnSpc>
                          <a:spcPct val="80000"/>
                        </a:lnSpc>
                        <a:spcBef>
                          <a:spcPts val="0"/>
                        </a:spcBef>
                        <a:spcAft>
                          <a:spcPts val="0"/>
                        </a:spcAft>
                        <a:buClrTx/>
                        <a:buSzTx/>
                        <a:buFont typeface="Arial" charset="0"/>
                        <a:buChar char="•"/>
                        <a:tabLst/>
                        <a:defRPr/>
                      </a:pPr>
                      <a:r>
                        <a:rPr lang="en-IN" sz="2200" kern="1200" dirty="0" smtClean="0">
                          <a:solidFill>
                            <a:schemeClr val="dk1"/>
                          </a:solidFill>
                          <a:latin typeface="+mn-lt"/>
                          <a:ea typeface="+mn-ea"/>
                          <a:cs typeface="Times New Roman" panose="02020603050405020304" pitchFamily="18" charset="0"/>
                        </a:rPr>
                        <a:t>Semi-auto analyser already available in all block PHC, SDH, DH</a:t>
                      </a:r>
                    </a:p>
                    <a:p>
                      <a:pPr marL="342900" marR="0" lvl="1" indent="-342900" algn="just" defTabSz="914400" rtl="0" eaLnBrk="1" fontAlgn="auto" latinLnBrk="0" hangingPunct="1">
                        <a:lnSpc>
                          <a:spcPct val="80000"/>
                        </a:lnSpc>
                        <a:spcBef>
                          <a:spcPts val="0"/>
                        </a:spcBef>
                        <a:spcAft>
                          <a:spcPts val="0"/>
                        </a:spcAft>
                        <a:buClrTx/>
                        <a:buSzTx/>
                        <a:buFont typeface="Arial" charset="0"/>
                        <a:buChar char="•"/>
                        <a:tabLst/>
                        <a:defRPr/>
                      </a:pPr>
                      <a:r>
                        <a:rPr kumimoji="0" lang="en-US" sz="24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Rate contract is being executed by BMSICL Patna to supply installations of 3 part Blood Cell Counter at 566 health facilities (496 PHCs and 70 Referral Hospitals)</a:t>
                      </a:r>
                      <a:endParaRPr lang="en-IN" sz="2200" kern="1200" dirty="0" smtClean="0">
                        <a:solidFill>
                          <a:schemeClr val="dk1"/>
                        </a:solidFill>
                        <a:latin typeface="+mn-lt"/>
                        <a:ea typeface="+mn-ea"/>
                        <a:cs typeface="Times New Roman" panose="02020603050405020304" pitchFamily="18" charset="0"/>
                      </a:endParaRPr>
                    </a:p>
                    <a:p>
                      <a:pPr marL="342900" marR="0" lvl="1" indent="-342900" algn="just" defTabSz="914400" rtl="0" eaLnBrk="1" fontAlgn="auto" latinLnBrk="0" hangingPunct="1">
                        <a:lnSpc>
                          <a:spcPct val="80000"/>
                        </a:lnSpc>
                        <a:spcBef>
                          <a:spcPts val="0"/>
                        </a:spcBef>
                        <a:spcAft>
                          <a:spcPts val="0"/>
                        </a:spcAft>
                        <a:buClrTx/>
                        <a:buSzTx/>
                        <a:buFont typeface="Arial" charset="0"/>
                        <a:buChar char="•"/>
                        <a:tabLst/>
                        <a:defRPr/>
                      </a:pPr>
                      <a:r>
                        <a:rPr lang="en-IN" sz="2200" kern="1200" dirty="0" smtClean="0">
                          <a:solidFill>
                            <a:schemeClr val="dk1"/>
                          </a:solidFill>
                          <a:latin typeface="+mn-lt"/>
                          <a:ea typeface="+mn-ea"/>
                          <a:cs typeface="Times New Roman" panose="02020603050405020304" pitchFamily="18" charset="0"/>
                        </a:rPr>
                        <a:t>200 RNTCP Lab technician trained in AIIMS Patna on general lab services</a:t>
                      </a:r>
                      <a:endParaRPr lang="en-US" sz="2200" kern="1200" dirty="0" smtClean="0">
                        <a:solidFill>
                          <a:schemeClr val="dk1"/>
                        </a:solidFill>
                        <a:latin typeface="+mn-lt"/>
                        <a:ea typeface="+mn-ea"/>
                        <a:cs typeface="Times New Roman" panose="02020603050405020304" pitchFamily="18" charset="0"/>
                      </a:endParaRP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2200" b="1" dirty="0" smtClean="0"/>
                        <a:t>Drugs:</a:t>
                      </a:r>
                    </a:p>
                    <a:p>
                      <a:pPr marL="342900" marR="0" lvl="1" indent="-342900" algn="just" defTabSz="914400" rtl="0" eaLnBrk="1" fontAlgn="auto" latinLnBrk="0" hangingPunct="1">
                        <a:lnSpc>
                          <a:spcPct val="80000"/>
                        </a:lnSpc>
                        <a:spcBef>
                          <a:spcPts val="0"/>
                        </a:spcBef>
                        <a:spcAft>
                          <a:spcPts val="0"/>
                        </a:spcAft>
                        <a:buClrTx/>
                        <a:buSzTx/>
                        <a:buFont typeface="Arial" charset="0"/>
                        <a:buChar char="•"/>
                        <a:tabLst/>
                        <a:defRPr/>
                      </a:pPr>
                      <a:r>
                        <a:rPr lang="en-US" sz="2200" kern="1200" dirty="0" smtClean="0">
                          <a:solidFill>
                            <a:schemeClr val="dk1"/>
                          </a:solidFill>
                          <a:latin typeface="+mn-lt"/>
                          <a:ea typeface="+mn-ea"/>
                          <a:cs typeface="Times New Roman" panose="02020603050405020304" pitchFamily="18" charset="0"/>
                        </a:rPr>
                        <a:t>Rate contract of remaining essential drugs are under process and will be completed within three months. </a:t>
                      </a:r>
                    </a:p>
                    <a:p>
                      <a:pPr marL="342900" marR="0" lvl="1" indent="-342900" algn="just" defTabSz="914400" rtl="0" eaLnBrk="1" fontAlgn="auto" latinLnBrk="0" hangingPunct="1">
                        <a:lnSpc>
                          <a:spcPct val="80000"/>
                        </a:lnSpc>
                        <a:spcBef>
                          <a:spcPts val="0"/>
                        </a:spcBef>
                        <a:spcAft>
                          <a:spcPts val="0"/>
                        </a:spcAft>
                        <a:buClrTx/>
                        <a:buSzTx/>
                        <a:buFont typeface="Arial" charset="0"/>
                        <a:buChar char="•"/>
                        <a:tabLst/>
                        <a:defRPr/>
                      </a:pPr>
                      <a:endParaRPr lang="en-US" sz="2200" kern="1200" dirty="0" smtClean="0">
                        <a:solidFill>
                          <a:schemeClr val="dk1"/>
                        </a:solidFill>
                        <a:latin typeface="+mn-lt"/>
                        <a:ea typeface="+mn-ea"/>
                        <a:cs typeface="Times New Roman" panose="02020603050405020304" pitchFamily="18" charset="0"/>
                      </a:endParaRPr>
                    </a:p>
                    <a:p>
                      <a:pPr marL="342900" marR="0" lvl="1" indent="-342900" algn="just" defTabSz="914400" rtl="0" eaLnBrk="1" fontAlgn="auto" latinLnBrk="0" hangingPunct="1">
                        <a:lnSpc>
                          <a:spcPct val="80000"/>
                        </a:lnSpc>
                        <a:spcBef>
                          <a:spcPts val="0"/>
                        </a:spcBef>
                        <a:spcAft>
                          <a:spcPts val="0"/>
                        </a:spcAft>
                        <a:buClrTx/>
                        <a:buSzTx/>
                        <a:buFont typeface="Arial" charset="0"/>
                        <a:buChar char="•"/>
                        <a:tabLst/>
                        <a:defRPr/>
                      </a:pPr>
                      <a:endParaRPr lang="en-US" sz="2200" kern="1200" dirty="0" smtClean="0">
                        <a:solidFill>
                          <a:schemeClr val="dk1"/>
                        </a:solidFill>
                        <a:latin typeface="+mn-lt"/>
                        <a:ea typeface="+mn-ea"/>
                        <a:cs typeface="Times New Roman" panose="02020603050405020304" pitchFamily="18" charset="0"/>
                      </a:endParaRPr>
                    </a:p>
                    <a:p>
                      <a:pPr marL="342900" marR="0" lvl="1" indent="-342900" algn="just" defTabSz="914400" rtl="0" eaLnBrk="1" fontAlgn="auto" latinLnBrk="0" hangingPunct="1">
                        <a:lnSpc>
                          <a:spcPct val="80000"/>
                        </a:lnSpc>
                        <a:spcBef>
                          <a:spcPts val="0"/>
                        </a:spcBef>
                        <a:spcAft>
                          <a:spcPts val="0"/>
                        </a:spcAft>
                        <a:buClrTx/>
                        <a:buSzTx/>
                        <a:buFont typeface="Arial" charset="0"/>
                        <a:buChar char="•"/>
                        <a:tabLst/>
                        <a:defRPr/>
                      </a:pPr>
                      <a:endParaRPr lang="en-US" sz="2200" kern="1200" dirty="0" smtClean="0">
                        <a:solidFill>
                          <a:schemeClr val="dk1"/>
                        </a:solidFill>
                        <a:latin typeface="+mn-lt"/>
                        <a:ea typeface="+mn-ea"/>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2200" b="1" dirty="0" smtClean="0"/>
                        <a:t>Diagnostic:</a:t>
                      </a:r>
                    </a:p>
                    <a:p>
                      <a:pPr marL="342900" marR="0" lvl="1" indent="-342900" algn="just" defTabSz="914400" rtl="0" eaLnBrk="1" fontAlgn="auto" latinLnBrk="0" hangingPunct="1">
                        <a:lnSpc>
                          <a:spcPct val="80000"/>
                        </a:lnSpc>
                        <a:spcBef>
                          <a:spcPts val="0"/>
                        </a:spcBef>
                        <a:spcAft>
                          <a:spcPts val="0"/>
                        </a:spcAft>
                        <a:buClrTx/>
                        <a:buSzTx/>
                        <a:buFont typeface="Arial" charset="0"/>
                        <a:buChar char="•"/>
                        <a:tabLst/>
                        <a:defRPr/>
                      </a:pPr>
                      <a:r>
                        <a:rPr lang="en-IN" sz="2200" kern="1200" dirty="0" smtClean="0">
                          <a:solidFill>
                            <a:schemeClr val="dk1"/>
                          </a:solidFill>
                          <a:latin typeface="+mn-lt"/>
                          <a:ea typeface="+mn-ea"/>
                          <a:cs typeface="Times New Roman" panose="02020603050405020304" pitchFamily="18" charset="0"/>
                        </a:rPr>
                        <a:t>Cost for replenishment of laboratory  reagent  proposed  in PIP 2018-19.</a:t>
                      </a:r>
                    </a:p>
                    <a:p>
                      <a:pPr marL="342900" marR="0" lvl="1" indent="-342900" algn="just" defTabSz="914400" rtl="0" eaLnBrk="1" fontAlgn="auto" latinLnBrk="0" hangingPunct="1">
                        <a:lnSpc>
                          <a:spcPct val="80000"/>
                        </a:lnSpc>
                        <a:spcBef>
                          <a:spcPts val="0"/>
                        </a:spcBef>
                        <a:spcAft>
                          <a:spcPts val="0"/>
                        </a:spcAft>
                        <a:buClrTx/>
                        <a:buSzTx/>
                        <a:buFont typeface="Arial" charset="0"/>
                        <a:buChar char="•"/>
                        <a:tabLst/>
                        <a:defRPr/>
                      </a:pPr>
                      <a:r>
                        <a:rPr lang="en-IN" sz="2200" kern="1200" dirty="0" smtClean="0">
                          <a:solidFill>
                            <a:schemeClr val="dk1"/>
                          </a:solidFill>
                          <a:latin typeface="+mn-lt"/>
                          <a:ea typeface="+mn-ea"/>
                          <a:cs typeface="Times New Roman" panose="02020603050405020304" pitchFamily="18" charset="0"/>
                        </a:rPr>
                        <a:t>RNTCP Lab technicians  assigned with additional responsibility  for general laboratory services.</a:t>
                      </a:r>
                    </a:p>
                  </a:txBody>
                  <a:tcPr>
                    <a:solidFill>
                      <a:schemeClr val="accent4">
                        <a:lumMod val="20000"/>
                        <a:lumOff val="80000"/>
                      </a:schemeClr>
                    </a:solidFill>
                  </a:tcPr>
                </a:tc>
              </a:tr>
            </a:tbl>
          </a:graphicData>
        </a:graphic>
      </p:graphicFrame>
      <p:sp>
        <p:nvSpPr>
          <p:cNvPr id="6" name="Title 1"/>
          <p:cNvSpPr>
            <a:spLocks noGrp="1"/>
          </p:cNvSpPr>
          <p:nvPr>
            <p:ph type="title"/>
          </p:nvPr>
        </p:nvSpPr>
        <p:spPr>
          <a:xfrm>
            <a:off x="0" y="0"/>
            <a:ext cx="9144000" cy="381000"/>
          </a:xfrm>
          <a:solidFill>
            <a:schemeClr val="bg1">
              <a:lumMod val="95000"/>
            </a:schemeClr>
          </a:solidFill>
        </p:spPr>
        <p:txBody>
          <a:bodyPr>
            <a:normAutofit fontScale="90000"/>
          </a:bodyPr>
          <a:lstStyle/>
          <a:p>
            <a:pPr>
              <a:defRPr/>
            </a:pPr>
            <a:r>
              <a:rPr lang="en-US" sz="2400" dirty="0" smtClean="0"/>
              <a:t/>
            </a:r>
            <a:br>
              <a:rPr lang="en-US" sz="2400" dirty="0" smtClean="0"/>
            </a:br>
            <a:r>
              <a:rPr lang="en-US" sz="2400" dirty="0" smtClean="0"/>
              <a:t>Issue -</a:t>
            </a:r>
            <a:r>
              <a:rPr lang="en-US" sz="2400" b="1" dirty="0" smtClean="0"/>
              <a:t>Free drugs and diagnostics</a:t>
            </a:r>
            <a:r>
              <a:rPr lang="en-US" sz="2400" dirty="0" smtClean="0"/>
              <a:t/>
            </a:r>
            <a:br>
              <a:rPr lang="en-US" sz="2400" dirty="0" smtClean="0"/>
            </a:b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76200" y="-5417"/>
            <a:ext cx="8839200" cy="68634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n-US" sz="2000" b="1" dirty="0" smtClean="0">
                <a:latin typeface="Arial Narrow" pitchFamily="34" charset="0"/>
                <a:ea typeface="Calibri" pitchFamily="34" charset="0"/>
                <a:cs typeface="Times New Roman" pitchFamily="18" charset="0"/>
              </a:rPr>
              <a:t>Issue- </a:t>
            </a:r>
            <a:r>
              <a:rPr kumimoji="0" lang="en-US" sz="2000"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Roll out of BMMP (equipment maintenance), PMNDP (Dialysis) and HWCs (Health and Wellness </a:t>
            </a:r>
            <a:r>
              <a:rPr kumimoji="0" lang="en-US" sz="2000" b="1"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Centres</a:t>
            </a:r>
            <a:r>
              <a:rPr kumimoji="0" lang="en-US" sz="2000"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required on urgent basis.</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v"/>
              <a:tabLst/>
            </a:pPr>
            <a:r>
              <a:rPr kumimoji="0" lang="en-US" sz="2000"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Bio medical Equipment Maintenance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The tender concerned was published twice. In the first time only single bid was received, while in the second time all the three bidders were found technically disqualified. Subsequently, the Standard Bid Document (SBD) is being re-evaluated in consultation with NHSRC. Now, re-tendering process will be made through e-tendering method.</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v"/>
              <a:tabLst/>
            </a:pPr>
            <a:r>
              <a:rPr kumimoji="0" lang="en-US" sz="2000"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PMNDP (Dialysis)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At present BPL list is unavailable in Bihar; hence it has been decided to provide free dialysis services to the people covered under PHH (Priority House Hold) prepared by Food and Consumer Protection Department, Bihar. Guideline for Free Dialysis services to PHH families has been prepared. Free Dialysis Services will be started in December 2018 under Prime Minister National Dialysis Programme.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v"/>
              <a:tabLst/>
            </a:pPr>
            <a:r>
              <a:rPr kumimoji="0" lang="en-US" sz="2000"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HWCs (Health and Wellness </a:t>
            </a:r>
            <a:r>
              <a:rPr kumimoji="0" lang="en-US" sz="2000" b="1"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Centres</a:t>
            </a:r>
            <a:r>
              <a:rPr kumimoji="0" lang="en-US" sz="2000"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20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In Bihar, establishment of Health and Wellness center is planned in phased manner. In the first phase all </a:t>
            </a:r>
            <a:r>
              <a:rPr kumimoji="0" lang="en-US" sz="2000"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Aspirational</a:t>
            </a:r>
            <a:r>
              <a:rPr kumimoji="0" lang="en-US" sz="20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Districts are planned to have at least 2 Health and Wellness center </a:t>
            </a:r>
            <a:r>
              <a:rPr lang="en-US" sz="2000" dirty="0" smtClean="0">
                <a:latin typeface="Arial Narrow" pitchFamily="34" charset="0"/>
                <a:ea typeface="Calibri" pitchFamily="34" charset="0"/>
                <a:cs typeface="Times New Roman" pitchFamily="18" charset="0"/>
              </a:rPr>
              <a:t>each functional </a:t>
            </a:r>
            <a:r>
              <a:rPr kumimoji="0" lang="en-US" sz="20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by July 2018. Required manpower at Health and Wellness center is being arranged. Gap analysis has been initiated and procurement of drugs, equipment and instruments is being done. (Details attached in HWC annex.)</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76200" y="30301"/>
            <a:ext cx="8915400"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n-US" sz="2000" b="1" dirty="0" smtClean="0">
                <a:latin typeface="Arial Narrow" pitchFamily="34" charset="0"/>
                <a:ea typeface="Calibri" pitchFamily="34" charset="0"/>
                <a:cs typeface="Times New Roman" pitchFamily="18" charset="0"/>
              </a:rPr>
              <a:t>Issue-</a:t>
            </a:r>
            <a:r>
              <a:rPr kumimoji="0" lang="en-US" sz="2000"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Standardized printed registers to be used for recording service delivery and validation of HMIS data.</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pPr>
            <a:r>
              <a:rPr kumimoji="0" lang="en-US" sz="20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In line with the direction of </a:t>
            </a:r>
            <a:r>
              <a:rPr kumimoji="0" lang="en-US" sz="2000"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MoHFW</a:t>
            </a:r>
            <a:r>
              <a:rPr kumimoji="0" lang="en-US" sz="20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a:t>
            </a:r>
            <a:r>
              <a:rPr kumimoji="0" lang="en-US" sz="2000"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GoI</a:t>
            </a:r>
            <a:r>
              <a:rPr kumimoji="0" lang="en-US" sz="20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an integrated RCH registered has been already printed and distributed up to Sub Centre level and directions issued to record RCH Services in the prescribed RCH Register by concerned ANM. All other registers like OPD, IPD, </a:t>
            </a:r>
            <a:r>
              <a:rPr kumimoji="0" lang="en-US" sz="2000"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Labour</a:t>
            </a:r>
            <a:r>
              <a:rPr kumimoji="0" lang="en-US" sz="20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room, Lab registers etc are being used at facility level to capture the service delivery data being provided at Health facilities. </a:t>
            </a:r>
          </a:p>
          <a:p>
            <a:pPr marL="0" marR="0" lvl="0" indent="0" algn="just" defTabSz="914400" rtl="0" eaLnBrk="0" fontAlgn="base" latinLnBrk="0" hangingPunct="0">
              <a:lnSpc>
                <a:spcPct val="100000"/>
              </a:lnSpc>
              <a:spcBef>
                <a:spcPct val="0"/>
              </a:spcBef>
              <a:spcAft>
                <a:spcPct val="0"/>
              </a:spcAft>
              <a:buClrTx/>
              <a:buSzTx/>
              <a:tabLst/>
            </a:pPr>
            <a:endParaRPr lang="en-US" sz="2000" dirty="0" smtClean="0">
              <a:latin typeface="Arial Narrow" pitchFamily="34" charset="0"/>
              <a:ea typeface="Calibri" pitchFamily="34" charset="0"/>
              <a:cs typeface="Times New Roman" pitchFamily="18" charset="0"/>
            </a:endParaRPr>
          </a:p>
          <a:p>
            <a:pPr algn="just"/>
            <a:r>
              <a:rPr lang="en-US" sz="2000" b="1" dirty="0" smtClean="0">
                <a:latin typeface="Arial Narrow" pitchFamily="34" charset="0"/>
              </a:rPr>
              <a:t>Issue- State May conduct regular death audit.</a:t>
            </a:r>
          </a:p>
          <a:p>
            <a:pPr algn="just"/>
            <a:endParaRPr lang="en-US" sz="2000" dirty="0" smtClean="0">
              <a:latin typeface="Arial Narrow" pitchFamily="34" charset="0"/>
            </a:endParaRPr>
          </a:p>
          <a:p>
            <a:pPr algn="just"/>
            <a:r>
              <a:rPr lang="en-US" sz="2000" dirty="0" smtClean="0">
                <a:latin typeface="Arial Narrow" pitchFamily="34" charset="0"/>
              </a:rPr>
              <a:t>In Bihar, Maternal Death review (MDR) is being conducted across all 38 districts. In the year 2016-17, a total of 2049 Maternal Deaths were reported of which 993 (48.4%) Maternal Deaths reviewed and in 2017-18 (Up-to Feb 2018) out of 1742 reported Maternal Deaths, 1234 (71%) Maternal Deaths have been reviewed. There is an increase in Maternal Death Review from 48% in 2016-17 to 71% in 2017-18. </a:t>
            </a:r>
          </a:p>
          <a:p>
            <a:pPr algn="just"/>
            <a:r>
              <a:rPr lang="en-US" sz="2000" dirty="0" smtClean="0">
                <a:latin typeface="Arial Narrow" pitchFamily="34" charset="0"/>
              </a:rPr>
              <a:t>Districts are being followed up regularly for 100% reporting of Maternal Deaths and Maternal Death review. Further, performance of Districts on MDR is being reviewed in scheduled monthly meetings under the chairmanship of ED, SHSB.  </a:t>
            </a:r>
          </a:p>
          <a:p>
            <a:pPr marL="0" marR="0" lvl="0" indent="0" algn="just" defTabSz="914400" rtl="0" eaLnBrk="0" fontAlgn="base" latinLnBrk="0" hangingPunct="0">
              <a:lnSpc>
                <a:spcPct val="100000"/>
              </a:lnSpc>
              <a:spcBef>
                <a:spcPct val="0"/>
              </a:spcBef>
              <a:spcAft>
                <a:spcPct val="0"/>
              </a:spcAft>
              <a:buClrTx/>
              <a:buSzTx/>
              <a:tabLst/>
            </a:pPr>
            <a:endParaRPr kumimoji="0" lang="en-US" sz="2000"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81000" y="609600"/>
          <a:ext cx="8382000" cy="3084341"/>
        </p:xfrm>
        <a:graphic>
          <a:graphicData uri="http://schemas.openxmlformats.org/drawingml/2006/table">
            <a:tbl>
              <a:tblPr/>
              <a:tblGrid>
                <a:gridCol w="2514600"/>
                <a:gridCol w="1143000"/>
                <a:gridCol w="990600"/>
                <a:gridCol w="1219200"/>
                <a:gridCol w="2514600"/>
              </a:tblGrid>
              <a:tr h="300748">
                <a:tc>
                  <a:txBody>
                    <a:bodyPr/>
                    <a:lstStyle/>
                    <a:p>
                      <a:pPr marL="0" marR="0" algn="just">
                        <a:lnSpc>
                          <a:spcPct val="115000"/>
                        </a:lnSpc>
                        <a:spcBef>
                          <a:spcPts val="0"/>
                        </a:spcBef>
                        <a:spcAft>
                          <a:spcPts val="1000"/>
                        </a:spcAft>
                      </a:pPr>
                      <a:r>
                        <a:rPr lang="en-US" sz="1600" b="1" i="1" dirty="0">
                          <a:latin typeface="Arial Narrow"/>
                          <a:ea typeface="Calibri"/>
                          <a:cs typeface="Times New Roman"/>
                        </a:rPr>
                        <a:t>Posts </a:t>
                      </a:r>
                      <a:endParaRPr lang="en-US" sz="1600" dirty="0">
                        <a:latin typeface="Calibri"/>
                        <a:ea typeface="Calibri"/>
                        <a:cs typeface="Times New Roman"/>
                      </a:endParaRPr>
                    </a:p>
                  </a:txBody>
                  <a:tcPr marL="62131" marR="62131" marT="32416" marB="32416"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600" b="1" dirty="0">
                          <a:latin typeface="Arial Narrow"/>
                          <a:ea typeface="Calibri"/>
                          <a:cs typeface="Times New Roman"/>
                        </a:rPr>
                        <a:t>Sanctioned </a:t>
                      </a:r>
                      <a:endParaRPr lang="en-US" sz="1600" dirty="0">
                        <a:latin typeface="Calibri"/>
                        <a:ea typeface="Calibri"/>
                        <a:cs typeface="Times New Roman"/>
                      </a:endParaRPr>
                    </a:p>
                  </a:txBody>
                  <a:tcPr marL="62131" marR="62131" marT="32416" marB="32416"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b="1">
                          <a:latin typeface="Arial Narrow"/>
                          <a:ea typeface="Calibri"/>
                          <a:cs typeface="Times New Roman"/>
                        </a:rPr>
                        <a:t>In Position </a:t>
                      </a:r>
                      <a:endParaRPr lang="en-US" sz="1600">
                        <a:latin typeface="Calibri"/>
                        <a:ea typeface="Calibri"/>
                        <a:cs typeface="Times New Roman"/>
                      </a:endParaRPr>
                    </a:p>
                  </a:txBody>
                  <a:tcPr marL="62131" marR="62131" marT="32416" marB="32416"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b="1">
                          <a:latin typeface="Arial Narrow"/>
                          <a:ea typeface="Calibri"/>
                          <a:cs typeface="Times New Roman"/>
                        </a:rPr>
                        <a:t>Gap </a:t>
                      </a:r>
                      <a:endParaRPr lang="en-US" sz="1600">
                        <a:latin typeface="Calibri"/>
                        <a:ea typeface="Calibri"/>
                        <a:cs typeface="Times New Roman"/>
                      </a:endParaRPr>
                    </a:p>
                  </a:txBody>
                  <a:tcPr marL="62131" marR="62131" marT="32416" marB="32416"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solid"/>
                      <a:round/>
                      <a:headEnd type="none" w="med" len="med"/>
                      <a:tailEnd type="none" w="med" len="med"/>
                    </a:lnB>
                  </a:tcPr>
                </a:tc>
                <a:tc>
                  <a:txBody>
                    <a:bodyPr/>
                    <a:lstStyle/>
                    <a:p>
                      <a:pPr marL="0" marR="0" algn="just">
                        <a:lnSpc>
                          <a:spcPct val="115000"/>
                        </a:lnSpc>
                        <a:spcBef>
                          <a:spcPts val="0"/>
                        </a:spcBef>
                        <a:spcAft>
                          <a:spcPts val="1000"/>
                        </a:spcAft>
                      </a:pPr>
                      <a:r>
                        <a:rPr lang="en-US" sz="1600" b="1" dirty="0">
                          <a:latin typeface="Arial Narrow"/>
                          <a:ea typeface="Calibri"/>
                          <a:cs typeface="Times New Roman"/>
                        </a:rPr>
                        <a:t>Remarks </a:t>
                      </a:r>
                      <a:endParaRPr lang="en-US" sz="1600" dirty="0">
                        <a:latin typeface="Calibri"/>
                        <a:ea typeface="Calibri"/>
                        <a:cs typeface="Times New Roman"/>
                      </a:endParaRPr>
                    </a:p>
                  </a:txBody>
                  <a:tcPr marL="62131" marR="62131" marT="32416" marB="32416"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dash"/>
                      <a:round/>
                      <a:headEnd type="none" w="med" len="med"/>
                      <a:tailEnd type="none" w="med" len="med"/>
                    </a:lnB>
                  </a:tcPr>
                </a:tc>
              </a:tr>
              <a:tr h="155416">
                <a:tc>
                  <a:txBody>
                    <a:bodyPr/>
                    <a:lstStyle/>
                    <a:p>
                      <a:pPr marL="0" marR="0" algn="just">
                        <a:lnSpc>
                          <a:spcPct val="115000"/>
                        </a:lnSpc>
                        <a:spcBef>
                          <a:spcPts val="0"/>
                        </a:spcBef>
                        <a:spcAft>
                          <a:spcPts val="1000"/>
                        </a:spcAft>
                      </a:pPr>
                      <a:r>
                        <a:rPr lang="en-IN" sz="1600" i="1">
                          <a:latin typeface="Arial Narrow"/>
                          <a:ea typeface="Calibri"/>
                          <a:cs typeface="Times New Roman"/>
                        </a:rPr>
                        <a:t>Obstetricians  &amp; Gynecologist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a:latin typeface="Arial Narrow"/>
                          <a:ea typeface="Calibri"/>
                          <a:cs typeface="Times New Roman"/>
                        </a:rPr>
                        <a:t>150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dirty="0">
                          <a:latin typeface="Arial Narrow"/>
                          <a:ea typeface="Calibri"/>
                          <a:cs typeface="Times New Roman"/>
                        </a:rPr>
                        <a:t>23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a:latin typeface="Arial Narrow"/>
                          <a:ea typeface="Calibri"/>
                          <a:cs typeface="Times New Roman"/>
                        </a:rPr>
                        <a:t>127 </a:t>
                      </a:r>
                      <a:endParaRPr lang="en-US" sz="160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rowSpan="7">
                  <a:txBody>
                    <a:bodyPr/>
                    <a:lstStyle/>
                    <a:p>
                      <a:pPr marL="0" marR="0" algn="just">
                        <a:lnSpc>
                          <a:spcPct val="115000"/>
                        </a:lnSpc>
                        <a:spcBef>
                          <a:spcPts val="0"/>
                        </a:spcBef>
                        <a:spcAft>
                          <a:spcPts val="1000"/>
                        </a:spcAft>
                      </a:pPr>
                      <a:r>
                        <a:rPr lang="en-IN" sz="1600" dirty="0">
                          <a:latin typeface="Arial Narrow"/>
                          <a:ea typeface="Calibri"/>
                          <a:cs typeface="Times New Roman"/>
                        </a:rPr>
                        <a:t>Roster Cleared, </a:t>
                      </a:r>
                      <a:endParaRPr lang="en-US" sz="1600" dirty="0">
                        <a:latin typeface="Calibri"/>
                        <a:ea typeface="Calibri"/>
                        <a:cs typeface="Times New Roman"/>
                      </a:endParaRPr>
                    </a:p>
                    <a:p>
                      <a:pPr marL="0" marR="0" algn="just">
                        <a:lnSpc>
                          <a:spcPct val="115000"/>
                        </a:lnSpc>
                        <a:spcBef>
                          <a:spcPts val="0"/>
                        </a:spcBef>
                        <a:spcAft>
                          <a:spcPts val="1000"/>
                        </a:spcAft>
                      </a:pPr>
                      <a:r>
                        <a:rPr lang="en-IN" sz="1600" dirty="0">
                          <a:latin typeface="Arial Narrow"/>
                          <a:ea typeface="Calibri"/>
                          <a:cs typeface="Times New Roman"/>
                        </a:rPr>
                        <a:t>Advertisement under process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r>
              <a:tr h="157127">
                <a:tc>
                  <a:txBody>
                    <a:bodyPr/>
                    <a:lstStyle/>
                    <a:p>
                      <a:pPr marL="0" marR="0" algn="just">
                        <a:lnSpc>
                          <a:spcPct val="115000"/>
                        </a:lnSpc>
                        <a:spcBef>
                          <a:spcPts val="0"/>
                        </a:spcBef>
                        <a:spcAft>
                          <a:spcPts val="1000"/>
                        </a:spcAft>
                      </a:pPr>
                      <a:r>
                        <a:rPr lang="en-IN" sz="1600" i="1">
                          <a:latin typeface="Arial Narrow"/>
                          <a:ea typeface="Calibri"/>
                          <a:cs typeface="Times New Roman"/>
                        </a:rPr>
                        <a:t>Aneasthetists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a:latin typeface="Arial Narrow"/>
                          <a:ea typeface="Calibri"/>
                          <a:cs typeface="Times New Roman"/>
                        </a:rPr>
                        <a:t>150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dirty="0">
                          <a:latin typeface="Arial Narrow"/>
                          <a:ea typeface="Calibri"/>
                          <a:cs typeface="Times New Roman"/>
                        </a:rPr>
                        <a:t>12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dirty="0">
                          <a:latin typeface="Arial Narrow"/>
                          <a:ea typeface="Calibri"/>
                          <a:cs typeface="Times New Roman"/>
                        </a:rPr>
                        <a:t>138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vMerge="1">
                  <a:txBody>
                    <a:bodyPr/>
                    <a:lstStyle/>
                    <a:p>
                      <a:endParaRPr lang="en-US"/>
                    </a:p>
                  </a:txBody>
                  <a:tcPr/>
                </a:tc>
              </a:tr>
              <a:tr h="217007">
                <a:tc>
                  <a:txBody>
                    <a:bodyPr/>
                    <a:lstStyle/>
                    <a:p>
                      <a:pPr marL="0" marR="0" algn="just">
                        <a:lnSpc>
                          <a:spcPct val="115000"/>
                        </a:lnSpc>
                        <a:spcBef>
                          <a:spcPts val="0"/>
                        </a:spcBef>
                        <a:spcAft>
                          <a:spcPts val="1000"/>
                        </a:spcAft>
                      </a:pPr>
                      <a:r>
                        <a:rPr lang="en-IN" sz="1600" i="1">
                          <a:latin typeface="Arial Narrow"/>
                          <a:ea typeface="Calibri"/>
                          <a:cs typeface="Times New Roman"/>
                        </a:rPr>
                        <a:t>Paediatrician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a:latin typeface="Arial Narrow"/>
                          <a:ea typeface="Calibri"/>
                          <a:cs typeface="Times New Roman"/>
                        </a:rPr>
                        <a:t>160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a:latin typeface="Arial Narrow"/>
                          <a:ea typeface="Calibri"/>
                          <a:cs typeface="Times New Roman"/>
                        </a:rPr>
                        <a:t>17 </a:t>
                      </a:r>
                      <a:endParaRPr lang="en-US" sz="160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dirty="0">
                          <a:latin typeface="Arial Narrow"/>
                          <a:ea typeface="Calibri"/>
                          <a:cs typeface="Times New Roman"/>
                        </a:rPr>
                        <a:t>143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vMerge="1">
                  <a:txBody>
                    <a:bodyPr/>
                    <a:lstStyle/>
                    <a:p>
                      <a:endParaRPr lang="en-US"/>
                    </a:p>
                  </a:txBody>
                  <a:tcPr/>
                </a:tc>
              </a:tr>
              <a:tr h="189994">
                <a:tc>
                  <a:txBody>
                    <a:bodyPr/>
                    <a:lstStyle/>
                    <a:p>
                      <a:pPr marL="0" marR="0" algn="just">
                        <a:lnSpc>
                          <a:spcPct val="115000"/>
                        </a:lnSpc>
                        <a:spcBef>
                          <a:spcPts val="0"/>
                        </a:spcBef>
                        <a:spcAft>
                          <a:spcPts val="1000"/>
                        </a:spcAft>
                      </a:pPr>
                      <a:r>
                        <a:rPr lang="en-IN" sz="1600" i="1">
                          <a:latin typeface="Arial Narrow"/>
                          <a:ea typeface="Calibri"/>
                          <a:cs typeface="Times New Roman"/>
                        </a:rPr>
                        <a:t>MD Medicine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a:latin typeface="Arial Narrow"/>
                          <a:ea typeface="Calibri"/>
                          <a:cs typeface="Times New Roman"/>
                        </a:rPr>
                        <a:t>53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a:latin typeface="Arial Narrow"/>
                          <a:ea typeface="Calibri"/>
                          <a:cs typeface="Times New Roman"/>
                        </a:rPr>
                        <a:t>7 </a:t>
                      </a:r>
                      <a:endParaRPr lang="en-US" sz="160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dirty="0">
                          <a:latin typeface="Arial Narrow"/>
                          <a:ea typeface="Calibri"/>
                          <a:cs typeface="Times New Roman"/>
                        </a:rPr>
                        <a:t>46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vMerge="1">
                  <a:txBody>
                    <a:bodyPr/>
                    <a:lstStyle/>
                    <a:p>
                      <a:endParaRPr lang="en-US"/>
                    </a:p>
                  </a:txBody>
                  <a:tcPr/>
                </a:tc>
              </a:tr>
              <a:tr h="224210">
                <a:tc>
                  <a:txBody>
                    <a:bodyPr/>
                    <a:lstStyle/>
                    <a:p>
                      <a:pPr marL="0" marR="0" algn="just">
                        <a:lnSpc>
                          <a:spcPct val="115000"/>
                        </a:lnSpc>
                        <a:spcBef>
                          <a:spcPts val="0"/>
                        </a:spcBef>
                        <a:spcAft>
                          <a:spcPts val="1000"/>
                        </a:spcAft>
                      </a:pPr>
                      <a:r>
                        <a:rPr lang="en-IN" sz="1600" i="1">
                          <a:latin typeface="Arial Narrow"/>
                          <a:ea typeface="Calibri"/>
                          <a:cs typeface="Times New Roman"/>
                        </a:rPr>
                        <a:t>ENT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a:latin typeface="Arial Narrow"/>
                          <a:ea typeface="Calibri"/>
                          <a:cs typeface="Times New Roman"/>
                        </a:rPr>
                        <a:t>47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a:latin typeface="Arial Narrow"/>
                          <a:ea typeface="Calibri"/>
                          <a:cs typeface="Times New Roman"/>
                        </a:rPr>
                        <a:t>9 </a:t>
                      </a:r>
                      <a:endParaRPr lang="en-US" sz="160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dirty="0">
                          <a:latin typeface="Arial Narrow"/>
                          <a:ea typeface="Calibri"/>
                          <a:cs typeface="Times New Roman"/>
                        </a:rPr>
                        <a:t>38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vMerge="1">
                  <a:txBody>
                    <a:bodyPr/>
                    <a:lstStyle/>
                    <a:p>
                      <a:endParaRPr lang="en-US"/>
                    </a:p>
                  </a:txBody>
                  <a:tcPr/>
                </a:tc>
              </a:tr>
              <a:tr h="216106">
                <a:tc>
                  <a:txBody>
                    <a:bodyPr/>
                    <a:lstStyle/>
                    <a:p>
                      <a:pPr marL="0" marR="0" algn="just">
                        <a:lnSpc>
                          <a:spcPct val="115000"/>
                        </a:lnSpc>
                        <a:spcBef>
                          <a:spcPts val="0"/>
                        </a:spcBef>
                        <a:spcAft>
                          <a:spcPts val="1000"/>
                        </a:spcAft>
                      </a:pPr>
                      <a:r>
                        <a:rPr lang="en-IN" sz="1600" i="1" dirty="0">
                          <a:latin typeface="Arial Narrow"/>
                          <a:ea typeface="Calibri"/>
                          <a:cs typeface="Times New Roman"/>
                        </a:rPr>
                        <a:t>Ophthalmologist </a:t>
                      </a:r>
                      <a:endParaRPr lang="en-US" sz="1600" dirty="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a:latin typeface="Arial Narrow"/>
                          <a:ea typeface="Calibri"/>
                          <a:cs typeface="Times New Roman"/>
                        </a:rPr>
                        <a:t>36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a:latin typeface="Arial Narrow"/>
                          <a:ea typeface="Calibri"/>
                          <a:cs typeface="Times New Roman"/>
                        </a:rPr>
                        <a:t>11 </a:t>
                      </a:r>
                      <a:endParaRPr lang="en-US" sz="160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dirty="0">
                          <a:latin typeface="Arial Narrow"/>
                          <a:ea typeface="Calibri"/>
                          <a:cs typeface="Times New Roman"/>
                        </a:rPr>
                        <a:t>25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vMerge="1">
                  <a:txBody>
                    <a:bodyPr/>
                    <a:lstStyle/>
                    <a:p>
                      <a:endParaRPr lang="en-US"/>
                    </a:p>
                  </a:txBody>
                  <a:tcPr/>
                </a:tc>
              </a:tr>
              <a:tr h="258427">
                <a:tc>
                  <a:txBody>
                    <a:bodyPr/>
                    <a:lstStyle/>
                    <a:p>
                      <a:pPr marL="0" marR="0" algn="just">
                        <a:lnSpc>
                          <a:spcPct val="115000"/>
                        </a:lnSpc>
                        <a:spcBef>
                          <a:spcPts val="0"/>
                        </a:spcBef>
                        <a:spcAft>
                          <a:spcPts val="1000"/>
                        </a:spcAft>
                      </a:pPr>
                      <a:r>
                        <a:rPr lang="en-IN" sz="1600" i="1" dirty="0">
                          <a:latin typeface="Arial Narrow"/>
                          <a:ea typeface="Calibri"/>
                          <a:cs typeface="Times New Roman"/>
                        </a:rPr>
                        <a:t>Dermatologist </a:t>
                      </a:r>
                      <a:endParaRPr lang="en-US" sz="1600" dirty="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a:latin typeface="Arial Narrow"/>
                          <a:ea typeface="Calibri"/>
                          <a:cs typeface="Times New Roman"/>
                        </a:rPr>
                        <a:t>36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a:latin typeface="Arial Narrow"/>
                          <a:ea typeface="Calibri"/>
                          <a:cs typeface="Times New Roman"/>
                        </a:rPr>
                        <a:t>3 </a:t>
                      </a:r>
                      <a:endParaRPr lang="en-US" sz="160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dirty="0">
                          <a:latin typeface="Arial Narrow"/>
                          <a:ea typeface="Calibri"/>
                          <a:cs typeface="Times New Roman"/>
                        </a:rPr>
                        <a:t>33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vMerge="1">
                  <a:txBody>
                    <a:bodyPr/>
                    <a:lstStyle/>
                    <a:p>
                      <a:endParaRPr lang="en-US"/>
                    </a:p>
                  </a:txBody>
                  <a:tcPr/>
                </a:tc>
              </a:tr>
              <a:tr h="366030">
                <a:tc>
                  <a:txBody>
                    <a:bodyPr/>
                    <a:lstStyle/>
                    <a:p>
                      <a:pPr marL="0" marR="0" algn="just">
                        <a:lnSpc>
                          <a:spcPct val="115000"/>
                        </a:lnSpc>
                        <a:spcBef>
                          <a:spcPts val="0"/>
                        </a:spcBef>
                        <a:spcAft>
                          <a:spcPts val="1000"/>
                        </a:spcAft>
                      </a:pPr>
                      <a:r>
                        <a:rPr lang="en-IN" sz="1600" i="1">
                          <a:latin typeface="Arial Narrow"/>
                          <a:ea typeface="Calibri"/>
                          <a:cs typeface="Times New Roman"/>
                        </a:rPr>
                        <a:t>Psychiatrists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a:latin typeface="Arial Narrow"/>
                          <a:ea typeface="Calibri"/>
                          <a:cs typeface="Times New Roman"/>
                        </a:rPr>
                        <a:t>29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a:latin typeface="Arial Narrow"/>
                          <a:ea typeface="Calibri"/>
                          <a:cs typeface="Times New Roman"/>
                        </a:rPr>
                        <a:t>3 </a:t>
                      </a:r>
                      <a:endParaRPr lang="en-US" sz="160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dirty="0">
                          <a:latin typeface="Arial Narrow"/>
                          <a:ea typeface="Calibri"/>
                          <a:cs typeface="Times New Roman"/>
                        </a:rPr>
                        <a:t>26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just">
                        <a:lnSpc>
                          <a:spcPct val="115000"/>
                        </a:lnSpc>
                        <a:spcBef>
                          <a:spcPts val="0"/>
                        </a:spcBef>
                        <a:spcAft>
                          <a:spcPts val="1000"/>
                        </a:spcAft>
                      </a:pPr>
                      <a:r>
                        <a:rPr lang="en-IN" sz="1600">
                          <a:latin typeface="Arial Narrow"/>
                          <a:ea typeface="Calibri"/>
                          <a:cs typeface="Times New Roman"/>
                        </a:rPr>
                        <a:t>Roster clearance under process </a:t>
                      </a:r>
                      <a:endParaRPr lang="en-US" sz="160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r>
              <a:tr h="366030">
                <a:tc>
                  <a:txBody>
                    <a:bodyPr/>
                    <a:lstStyle/>
                    <a:p>
                      <a:pPr marL="0" marR="0" algn="just">
                        <a:lnSpc>
                          <a:spcPct val="115000"/>
                        </a:lnSpc>
                        <a:spcBef>
                          <a:spcPts val="0"/>
                        </a:spcBef>
                        <a:spcAft>
                          <a:spcPts val="1000"/>
                        </a:spcAft>
                      </a:pPr>
                      <a:r>
                        <a:rPr lang="en-IN" sz="1600" b="1" i="1">
                          <a:latin typeface="Arial Narrow"/>
                          <a:ea typeface="Calibri"/>
                          <a:cs typeface="Times New Roman"/>
                        </a:rPr>
                        <a:t>Total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b="1">
                          <a:latin typeface="Arial Narrow"/>
                          <a:ea typeface="Calibri"/>
                          <a:cs typeface="Times New Roman"/>
                        </a:rPr>
                        <a:t>661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b="1">
                          <a:latin typeface="Arial Narrow"/>
                          <a:ea typeface="Calibri"/>
                          <a:cs typeface="Times New Roman"/>
                        </a:rPr>
                        <a:t>85 </a:t>
                      </a:r>
                      <a:endParaRPr lang="en-US" sz="160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b="1" dirty="0">
                          <a:latin typeface="Arial Narrow"/>
                          <a:ea typeface="Calibri"/>
                          <a:cs typeface="Times New Roman"/>
                        </a:rPr>
                        <a:t>576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endParaRPr lang="en-US" sz="1600" dirty="0">
                        <a:latin typeface="Calibri"/>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r>
            </a:tbl>
          </a:graphicData>
        </a:graphic>
      </p:graphicFrame>
      <p:sp>
        <p:nvSpPr>
          <p:cNvPr id="5" name="TextBox 4"/>
          <p:cNvSpPr txBox="1"/>
          <p:nvPr/>
        </p:nvSpPr>
        <p:spPr>
          <a:xfrm>
            <a:off x="228600" y="152400"/>
            <a:ext cx="1096775" cy="400110"/>
          </a:xfrm>
          <a:prstGeom prst="rect">
            <a:avLst/>
          </a:prstGeom>
          <a:noFill/>
        </p:spPr>
        <p:txBody>
          <a:bodyPr wrap="none" rtlCol="0">
            <a:spAutoFit/>
          </a:bodyPr>
          <a:lstStyle/>
          <a:p>
            <a:r>
              <a:rPr lang="en-US" sz="2000" b="1" smtClean="0">
                <a:latin typeface="Arial Narrow" pitchFamily="34" charset="0"/>
              </a:rPr>
              <a:t>Issue-HR</a:t>
            </a:r>
            <a:endParaRPr lang="en-US" sz="2000" b="1" dirty="0">
              <a:latin typeface="Arial Narrow" pitchFamily="34" charset="0"/>
            </a:endParaRPr>
          </a:p>
        </p:txBody>
      </p:sp>
      <p:graphicFrame>
        <p:nvGraphicFramePr>
          <p:cNvPr id="6" name="Table 5"/>
          <p:cNvGraphicFramePr>
            <a:graphicFrameLocks noGrp="1"/>
          </p:cNvGraphicFramePr>
          <p:nvPr/>
        </p:nvGraphicFramePr>
        <p:xfrm>
          <a:off x="381000" y="3928107"/>
          <a:ext cx="8382000" cy="2020237"/>
        </p:xfrm>
        <a:graphic>
          <a:graphicData uri="http://schemas.openxmlformats.org/drawingml/2006/table">
            <a:tbl>
              <a:tblPr/>
              <a:tblGrid>
                <a:gridCol w="2514600"/>
                <a:gridCol w="1143000"/>
                <a:gridCol w="990600"/>
                <a:gridCol w="1219200"/>
                <a:gridCol w="2514600"/>
              </a:tblGrid>
              <a:tr h="300748">
                <a:tc>
                  <a:txBody>
                    <a:bodyPr/>
                    <a:lstStyle/>
                    <a:p>
                      <a:pPr marL="0" marR="0" algn="just">
                        <a:lnSpc>
                          <a:spcPct val="115000"/>
                        </a:lnSpc>
                        <a:spcBef>
                          <a:spcPts val="0"/>
                        </a:spcBef>
                        <a:spcAft>
                          <a:spcPts val="1000"/>
                        </a:spcAft>
                      </a:pPr>
                      <a:r>
                        <a:rPr lang="en-US" sz="1600" b="1" i="1" dirty="0">
                          <a:latin typeface="Arial Narrow"/>
                          <a:ea typeface="Calibri"/>
                          <a:cs typeface="Times New Roman"/>
                        </a:rPr>
                        <a:t>Posts </a:t>
                      </a:r>
                      <a:endParaRPr lang="en-US" sz="1600" dirty="0">
                        <a:latin typeface="Calibri"/>
                        <a:ea typeface="Calibri"/>
                        <a:cs typeface="Times New Roman"/>
                      </a:endParaRPr>
                    </a:p>
                  </a:txBody>
                  <a:tcPr marL="62131" marR="62131" marT="32416" marB="32416"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600" b="1" dirty="0">
                          <a:latin typeface="Arial Narrow"/>
                          <a:ea typeface="Calibri"/>
                          <a:cs typeface="Times New Roman"/>
                        </a:rPr>
                        <a:t>Sanctioned </a:t>
                      </a:r>
                      <a:endParaRPr lang="en-US" sz="1600" dirty="0">
                        <a:latin typeface="Calibri"/>
                        <a:ea typeface="Calibri"/>
                        <a:cs typeface="Times New Roman"/>
                      </a:endParaRPr>
                    </a:p>
                  </a:txBody>
                  <a:tcPr marL="62131" marR="62131" marT="32416" marB="32416"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b="1" dirty="0">
                          <a:latin typeface="Arial Narrow"/>
                          <a:ea typeface="Calibri"/>
                          <a:cs typeface="Times New Roman"/>
                        </a:rPr>
                        <a:t>In Position </a:t>
                      </a:r>
                      <a:endParaRPr lang="en-US" sz="1600" dirty="0">
                        <a:latin typeface="Calibri"/>
                        <a:ea typeface="Calibri"/>
                        <a:cs typeface="Times New Roman"/>
                      </a:endParaRPr>
                    </a:p>
                  </a:txBody>
                  <a:tcPr marL="62131" marR="62131" marT="32416" marB="32416"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b="1">
                          <a:latin typeface="Arial Narrow"/>
                          <a:ea typeface="Calibri"/>
                          <a:cs typeface="Times New Roman"/>
                        </a:rPr>
                        <a:t>Gap </a:t>
                      </a:r>
                      <a:endParaRPr lang="en-US" sz="1600">
                        <a:latin typeface="Calibri"/>
                        <a:ea typeface="Calibri"/>
                        <a:cs typeface="Times New Roman"/>
                      </a:endParaRPr>
                    </a:p>
                  </a:txBody>
                  <a:tcPr marL="62131" marR="62131" marT="32416" marB="32416"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solid"/>
                      <a:round/>
                      <a:headEnd type="none" w="med" len="med"/>
                      <a:tailEnd type="none" w="med" len="med"/>
                    </a:lnB>
                  </a:tcPr>
                </a:tc>
                <a:tc>
                  <a:txBody>
                    <a:bodyPr/>
                    <a:lstStyle/>
                    <a:p>
                      <a:pPr marL="0" marR="0" algn="just">
                        <a:lnSpc>
                          <a:spcPct val="115000"/>
                        </a:lnSpc>
                        <a:spcBef>
                          <a:spcPts val="0"/>
                        </a:spcBef>
                        <a:spcAft>
                          <a:spcPts val="1000"/>
                        </a:spcAft>
                      </a:pPr>
                      <a:r>
                        <a:rPr lang="en-US" sz="1600" b="1">
                          <a:latin typeface="Arial Narrow"/>
                          <a:ea typeface="Calibri"/>
                          <a:cs typeface="Times New Roman"/>
                        </a:rPr>
                        <a:t>Remarks </a:t>
                      </a:r>
                      <a:endParaRPr lang="en-US" sz="1600">
                        <a:latin typeface="Calibri"/>
                        <a:ea typeface="Calibri"/>
                        <a:cs typeface="Times New Roman"/>
                      </a:endParaRPr>
                    </a:p>
                  </a:txBody>
                  <a:tcPr marL="62131" marR="62131" marT="32416" marB="32416"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dash"/>
                      <a:round/>
                      <a:headEnd type="none" w="med" len="med"/>
                      <a:tailEnd type="none" w="med" len="med"/>
                    </a:lnB>
                  </a:tcPr>
                </a:tc>
              </a:tr>
              <a:tr h="394574">
                <a:tc>
                  <a:txBody>
                    <a:bodyPr/>
                    <a:lstStyle/>
                    <a:p>
                      <a:pPr marL="0" marR="0" algn="just">
                        <a:lnSpc>
                          <a:spcPct val="115000"/>
                        </a:lnSpc>
                        <a:spcBef>
                          <a:spcPts val="0"/>
                        </a:spcBef>
                        <a:spcAft>
                          <a:spcPts val="1000"/>
                        </a:spcAft>
                      </a:pPr>
                      <a:r>
                        <a:rPr lang="en-IN" sz="1600" i="1">
                          <a:latin typeface="Arial Narrow"/>
                          <a:ea typeface="Calibri"/>
                          <a:cs typeface="Times New Roman"/>
                        </a:rPr>
                        <a:t>Medical Officer – APHC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a:latin typeface="Arial Narrow"/>
                          <a:ea typeface="Calibri"/>
                          <a:cs typeface="Times New Roman"/>
                        </a:rPr>
                        <a:t>534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dirty="0">
                          <a:latin typeface="Arial Narrow"/>
                          <a:ea typeface="Calibri"/>
                          <a:cs typeface="Times New Roman"/>
                        </a:rPr>
                        <a:t>81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dirty="0">
                          <a:latin typeface="Arial Narrow"/>
                          <a:ea typeface="Calibri"/>
                          <a:cs typeface="Times New Roman"/>
                        </a:rPr>
                        <a:t>453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solid"/>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just">
                        <a:lnSpc>
                          <a:spcPct val="115000"/>
                        </a:lnSpc>
                        <a:spcBef>
                          <a:spcPts val="0"/>
                        </a:spcBef>
                        <a:spcAft>
                          <a:spcPts val="1000"/>
                        </a:spcAft>
                      </a:pPr>
                      <a:r>
                        <a:rPr lang="en-IN" sz="1600">
                          <a:latin typeface="Arial Narrow"/>
                          <a:ea typeface="Calibri"/>
                          <a:cs typeface="Times New Roman"/>
                        </a:rPr>
                        <a:t>28 Districts Roster Cleared, </a:t>
                      </a:r>
                      <a:endParaRPr lang="en-US" sz="1600">
                        <a:latin typeface="Calibri"/>
                        <a:ea typeface="Calibri"/>
                        <a:cs typeface="Times New Roman"/>
                      </a:endParaRPr>
                    </a:p>
                    <a:p>
                      <a:pPr marL="0" marR="0" algn="just">
                        <a:lnSpc>
                          <a:spcPct val="115000"/>
                        </a:lnSpc>
                        <a:spcBef>
                          <a:spcPts val="0"/>
                        </a:spcBef>
                        <a:spcAft>
                          <a:spcPts val="1000"/>
                        </a:spcAft>
                      </a:pPr>
                      <a:r>
                        <a:rPr lang="en-IN" sz="1600">
                          <a:latin typeface="Arial Narrow"/>
                          <a:ea typeface="Calibri"/>
                          <a:cs typeface="Times New Roman"/>
                        </a:rPr>
                        <a:t>15 districts advertised</a:t>
                      </a:r>
                      <a:endParaRPr lang="en-US" sz="160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r>
              <a:tr h="157127">
                <a:tc>
                  <a:txBody>
                    <a:bodyPr/>
                    <a:lstStyle/>
                    <a:p>
                      <a:pPr marL="0" marR="0" algn="just">
                        <a:lnSpc>
                          <a:spcPct val="115000"/>
                        </a:lnSpc>
                        <a:spcBef>
                          <a:spcPts val="0"/>
                        </a:spcBef>
                        <a:spcAft>
                          <a:spcPts val="1000"/>
                        </a:spcAft>
                      </a:pPr>
                      <a:r>
                        <a:rPr lang="en-IN" sz="1600" i="1">
                          <a:latin typeface="Arial Narrow"/>
                          <a:ea typeface="Calibri"/>
                          <a:cs typeface="Times New Roman"/>
                        </a:rPr>
                        <a:t>NUHM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algn="ctr"/>
                      <a:endParaRPr lang="en-US" sz="1600">
                        <a:latin typeface="Calibri"/>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algn="ctr"/>
                      <a:endParaRPr lang="en-US" sz="1600">
                        <a:latin typeface="Calibri"/>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algn="ctr"/>
                      <a:endParaRPr lang="en-US" sz="1600" dirty="0">
                        <a:latin typeface="Calibri"/>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endParaRPr lang="en-US" sz="1600">
                        <a:latin typeface="Calibri"/>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r>
              <a:tr h="217007">
                <a:tc>
                  <a:txBody>
                    <a:bodyPr/>
                    <a:lstStyle/>
                    <a:p>
                      <a:pPr marL="0" marR="0" algn="just">
                        <a:lnSpc>
                          <a:spcPct val="115000"/>
                        </a:lnSpc>
                        <a:spcBef>
                          <a:spcPts val="0"/>
                        </a:spcBef>
                        <a:spcAft>
                          <a:spcPts val="1000"/>
                        </a:spcAft>
                      </a:pPr>
                      <a:r>
                        <a:rPr lang="en-IN" sz="1600" i="1">
                          <a:latin typeface="Arial Narrow"/>
                          <a:ea typeface="Calibri"/>
                          <a:cs typeface="Times New Roman"/>
                        </a:rPr>
                        <a:t>Medical Officer – Full Time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a:latin typeface="Arial Narrow"/>
                          <a:ea typeface="Calibri"/>
                          <a:cs typeface="Times New Roman"/>
                        </a:rPr>
                        <a:t>81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a:latin typeface="Arial Narrow"/>
                          <a:ea typeface="Calibri"/>
                          <a:cs typeface="Times New Roman"/>
                        </a:rPr>
                        <a:t>24 </a:t>
                      </a:r>
                      <a:endParaRPr lang="en-US" sz="160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a:txBody>
                    <a:bodyPr/>
                    <a:lstStyle/>
                    <a:p>
                      <a:pPr marL="0" marR="0" algn="ctr">
                        <a:lnSpc>
                          <a:spcPct val="115000"/>
                        </a:lnSpc>
                        <a:spcBef>
                          <a:spcPts val="0"/>
                        </a:spcBef>
                        <a:spcAft>
                          <a:spcPts val="1000"/>
                        </a:spcAft>
                      </a:pPr>
                      <a:r>
                        <a:rPr lang="en-IN" sz="1600" dirty="0">
                          <a:latin typeface="Arial Narrow"/>
                          <a:ea typeface="Calibri"/>
                          <a:cs typeface="Times New Roman"/>
                        </a:rPr>
                        <a:t>57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c rowSpan="2">
                  <a:txBody>
                    <a:bodyPr/>
                    <a:lstStyle/>
                    <a:p>
                      <a:pPr marL="0" marR="0" algn="just">
                        <a:lnSpc>
                          <a:spcPct val="115000"/>
                        </a:lnSpc>
                        <a:spcBef>
                          <a:spcPts val="0"/>
                        </a:spcBef>
                        <a:spcAft>
                          <a:spcPts val="1000"/>
                        </a:spcAft>
                      </a:pPr>
                      <a:r>
                        <a:rPr lang="en-IN" sz="1600">
                          <a:latin typeface="Arial Narrow"/>
                          <a:ea typeface="Calibri"/>
                          <a:cs typeface="Times New Roman"/>
                        </a:rPr>
                        <a:t>Roster Cleared  </a:t>
                      </a:r>
                      <a:endParaRPr lang="en-US" sz="1600">
                        <a:latin typeface="Calibri"/>
                        <a:ea typeface="Calibri"/>
                        <a:cs typeface="Times New Roman"/>
                      </a:endParaRPr>
                    </a:p>
                    <a:p>
                      <a:pPr marL="0" marR="0" algn="just">
                        <a:lnSpc>
                          <a:spcPct val="115000"/>
                        </a:lnSpc>
                        <a:spcBef>
                          <a:spcPts val="0"/>
                        </a:spcBef>
                        <a:spcAft>
                          <a:spcPts val="1000"/>
                        </a:spcAft>
                      </a:pPr>
                      <a:r>
                        <a:rPr lang="en-IN" sz="1600">
                          <a:latin typeface="Arial Narrow"/>
                          <a:ea typeface="Calibri"/>
                          <a:cs typeface="Times New Roman"/>
                        </a:rPr>
                        <a:t>Advertisement under process </a:t>
                      </a:r>
                      <a:endParaRPr lang="en-US" sz="160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solidFill>
                      <a:srgbClr val="F6EBE8"/>
                    </a:solidFill>
                  </a:tcPr>
                </a:tc>
              </a:tr>
              <a:tr h="189993">
                <a:tc>
                  <a:txBody>
                    <a:bodyPr/>
                    <a:lstStyle/>
                    <a:p>
                      <a:pPr marL="0" marR="0" algn="just">
                        <a:lnSpc>
                          <a:spcPct val="115000"/>
                        </a:lnSpc>
                        <a:spcBef>
                          <a:spcPts val="0"/>
                        </a:spcBef>
                        <a:spcAft>
                          <a:spcPts val="1000"/>
                        </a:spcAft>
                      </a:pPr>
                      <a:r>
                        <a:rPr lang="en-IN" sz="1600" i="1">
                          <a:latin typeface="Arial Narrow"/>
                          <a:ea typeface="Calibri"/>
                          <a:cs typeface="Times New Roman"/>
                        </a:rPr>
                        <a:t>Medical Officer – Part time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solid"/>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a:latin typeface="Arial Narrow"/>
                          <a:ea typeface="Calibri"/>
                          <a:cs typeface="Times New Roman"/>
                        </a:rPr>
                        <a:t>81 </a:t>
                      </a:r>
                      <a:endParaRPr lang="en-US" sz="1600">
                        <a:latin typeface="Calibri"/>
                        <a:ea typeface="Calibri"/>
                        <a:cs typeface="Times New Roman"/>
                      </a:endParaRPr>
                    </a:p>
                  </a:txBody>
                  <a:tcPr marL="43221" marR="43221" marT="6303" marB="0" anchor="ctr">
                    <a:lnL w="12700" cap="flat" cmpd="sng" algn="ctr">
                      <a:solidFill>
                        <a:srgbClr val="E7979D"/>
                      </a:solidFill>
                      <a:prstDash val="solid"/>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a:latin typeface="Arial Narrow"/>
                          <a:ea typeface="Calibri"/>
                          <a:cs typeface="Times New Roman"/>
                        </a:rPr>
                        <a:t>5 </a:t>
                      </a:r>
                      <a:endParaRPr lang="en-US" sz="160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a:txBody>
                    <a:bodyPr/>
                    <a:lstStyle/>
                    <a:p>
                      <a:pPr marL="0" marR="0" algn="ctr">
                        <a:lnSpc>
                          <a:spcPct val="115000"/>
                        </a:lnSpc>
                        <a:spcBef>
                          <a:spcPts val="0"/>
                        </a:spcBef>
                        <a:spcAft>
                          <a:spcPts val="1000"/>
                        </a:spcAft>
                      </a:pPr>
                      <a:r>
                        <a:rPr lang="en-IN" sz="1600" dirty="0">
                          <a:latin typeface="Arial Narrow"/>
                          <a:ea typeface="Calibri"/>
                          <a:cs typeface="Times New Roman"/>
                        </a:rPr>
                        <a:t>76 </a:t>
                      </a:r>
                      <a:endParaRPr lang="en-US" sz="1600" dirty="0">
                        <a:latin typeface="Calibri"/>
                        <a:ea typeface="Calibri"/>
                        <a:cs typeface="Times New Roman"/>
                      </a:endParaRPr>
                    </a:p>
                  </a:txBody>
                  <a:tcPr marL="43221" marR="43221" marT="6303" marB="0" anchor="ctr">
                    <a:lnL w="12700" cap="flat" cmpd="sng" algn="ctr">
                      <a:solidFill>
                        <a:srgbClr val="E7979D"/>
                      </a:solidFill>
                      <a:prstDash val="dash"/>
                      <a:round/>
                      <a:headEnd type="none" w="med" len="med"/>
                      <a:tailEnd type="none" w="med" len="med"/>
                    </a:lnL>
                    <a:lnR w="12700" cap="flat" cmpd="sng" algn="ctr">
                      <a:solidFill>
                        <a:srgbClr val="E7979D"/>
                      </a:solidFill>
                      <a:prstDash val="dash"/>
                      <a:round/>
                      <a:headEnd type="none" w="med" len="med"/>
                      <a:tailEnd type="none" w="med" len="med"/>
                    </a:lnR>
                    <a:lnT w="12700" cap="flat" cmpd="sng" algn="ctr">
                      <a:solidFill>
                        <a:srgbClr val="E7979D"/>
                      </a:solidFill>
                      <a:prstDash val="dash"/>
                      <a:round/>
                      <a:headEnd type="none" w="med" len="med"/>
                      <a:tailEnd type="none" w="med" len="med"/>
                    </a:lnT>
                    <a:lnB w="12700" cap="flat" cmpd="sng" algn="ctr">
                      <a:solidFill>
                        <a:srgbClr val="E7979D"/>
                      </a:solidFill>
                      <a:prstDash val="dash"/>
                      <a:round/>
                      <a:headEnd type="none" w="med" len="med"/>
                      <a:tailEnd type="none" w="med" len="med"/>
                    </a:lnB>
                  </a:tcPr>
                </a:tc>
                <a:tc v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2" name="Object 3" hidden="1"/>
          <p:cNvGraphicFramePr>
            <a:graphicFrameLocks noChangeAspect="1"/>
          </p:cNvGraphicFramePr>
          <p:nvPr>
            <p:custDataLst>
              <p:tags r:id="rId2"/>
            </p:custDataLst>
          </p:nvPr>
        </p:nvGraphicFramePr>
        <p:xfrm>
          <a:off x="1589" y="2119"/>
          <a:ext cx="1587" cy="2116"/>
        </p:xfrm>
        <a:graphic>
          <a:graphicData uri="http://schemas.openxmlformats.org/presentationml/2006/ole">
            <p:oleObj spid="_x0000_s1026" name="think-cell Slide" r:id="rId6" imgW="360" imgH="360" progId="">
              <p:embed/>
            </p:oleObj>
          </a:graphicData>
        </a:graphic>
      </p:graphicFrame>
      <p:sp>
        <p:nvSpPr>
          <p:cNvPr id="2" name="Rectangle 1" hidden="1"/>
          <p:cNvSpPr/>
          <p:nvPr>
            <p:custDataLst>
              <p:tags r:id="rId3"/>
            </p:custDataLst>
          </p:nvPr>
        </p:nvSpPr>
        <p:spPr bwMode="auto">
          <a:xfrm>
            <a:off x="0" y="0"/>
            <a:ext cx="158750" cy="211667"/>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defTabSz="914378">
              <a:defRPr/>
            </a:pPr>
            <a:endParaRPr lang="en-US" sz="800" dirty="0">
              <a:solidFill>
                <a:srgbClr val="FFFFFF"/>
              </a:solidFill>
              <a:latin typeface="Calibri"/>
              <a:sym typeface="Calibri"/>
            </a:endParaRPr>
          </a:p>
        </p:txBody>
      </p:sp>
      <p:sp>
        <p:nvSpPr>
          <p:cNvPr id="23" name="TextBox 22"/>
          <p:cNvSpPr txBox="1"/>
          <p:nvPr/>
        </p:nvSpPr>
        <p:spPr bwMode="gray">
          <a:xfrm>
            <a:off x="285751" y="626535"/>
            <a:ext cx="8283575" cy="347133"/>
          </a:xfrm>
          <a:prstGeom prst="rect">
            <a:avLst/>
          </a:prstGeom>
        </p:spPr>
        <p:txBody>
          <a:bodyPr vert="horz" wrap="square" lIns="0" tIns="0" rIns="0" bIns="0" numCol="1" rtlCol="0" anchor="t" anchorCtr="0" compatLnSpc="1">
            <a:prstTxWarp prst="textNoShape">
              <a:avLst/>
            </a:prstTxWarp>
            <a:noAutofit/>
          </a:bodyPr>
          <a:lstStyle>
            <a:lvl1pPr>
              <a:lnSpc>
                <a:spcPts val="2300"/>
              </a:lnSpc>
              <a:defRPr sz="2200" b="1" cap="none">
                <a:solidFill>
                  <a:srgbClr val="000000"/>
                </a:solidFill>
                <a:latin typeface="Arial" pitchFamily="34" charset="0"/>
                <a:ea typeface="+mj-ea"/>
              </a:defRPr>
            </a:lvl1pPr>
            <a:lvl2pPr>
              <a:lnSpc>
                <a:spcPts val="2300"/>
              </a:lnSpc>
              <a:defRPr sz="2300">
                <a:solidFill>
                  <a:srgbClr val="000000"/>
                </a:solidFill>
                <a:latin typeface="Arial" pitchFamily="34" charset="0"/>
              </a:defRPr>
            </a:lvl2pPr>
            <a:lvl3pPr>
              <a:lnSpc>
                <a:spcPts val="2300"/>
              </a:lnSpc>
              <a:defRPr sz="2300">
                <a:solidFill>
                  <a:srgbClr val="000000"/>
                </a:solidFill>
                <a:latin typeface="Arial" pitchFamily="34" charset="0"/>
              </a:defRPr>
            </a:lvl3pPr>
            <a:lvl4pPr>
              <a:lnSpc>
                <a:spcPts val="2300"/>
              </a:lnSpc>
              <a:defRPr sz="2300">
                <a:solidFill>
                  <a:srgbClr val="000000"/>
                </a:solidFill>
                <a:latin typeface="Arial" pitchFamily="34" charset="0"/>
              </a:defRPr>
            </a:lvl4pPr>
            <a:lvl5pPr>
              <a:lnSpc>
                <a:spcPts val="2300"/>
              </a:lnSpc>
              <a:defRPr sz="2300">
                <a:solidFill>
                  <a:srgbClr val="000000"/>
                </a:solidFill>
                <a:latin typeface="Arial" pitchFamily="34" charset="0"/>
              </a:defRPr>
            </a:lvl5pPr>
            <a:lvl6pPr marL="457200" fontAlgn="base">
              <a:lnSpc>
                <a:spcPts val="2300"/>
              </a:lnSpc>
              <a:spcBef>
                <a:spcPct val="0"/>
              </a:spcBef>
              <a:spcAft>
                <a:spcPct val="0"/>
              </a:spcAft>
              <a:defRPr sz="2300">
                <a:solidFill>
                  <a:srgbClr val="000000"/>
                </a:solidFill>
                <a:latin typeface="Arial" pitchFamily="34" charset="0"/>
              </a:defRPr>
            </a:lvl6pPr>
            <a:lvl7pPr marL="914400" fontAlgn="base">
              <a:lnSpc>
                <a:spcPts val="2300"/>
              </a:lnSpc>
              <a:spcBef>
                <a:spcPct val="0"/>
              </a:spcBef>
              <a:spcAft>
                <a:spcPct val="0"/>
              </a:spcAft>
              <a:defRPr sz="2300">
                <a:solidFill>
                  <a:srgbClr val="000000"/>
                </a:solidFill>
                <a:latin typeface="Arial" pitchFamily="34" charset="0"/>
              </a:defRPr>
            </a:lvl7pPr>
            <a:lvl8pPr marL="1371600" fontAlgn="base">
              <a:lnSpc>
                <a:spcPts val="2300"/>
              </a:lnSpc>
              <a:spcBef>
                <a:spcPct val="0"/>
              </a:spcBef>
              <a:spcAft>
                <a:spcPct val="0"/>
              </a:spcAft>
              <a:defRPr sz="2300">
                <a:solidFill>
                  <a:srgbClr val="000000"/>
                </a:solidFill>
                <a:latin typeface="Arial" pitchFamily="34" charset="0"/>
              </a:defRPr>
            </a:lvl8pPr>
            <a:lvl9pPr marL="1828800" fontAlgn="base">
              <a:lnSpc>
                <a:spcPts val="2300"/>
              </a:lnSpc>
              <a:spcBef>
                <a:spcPct val="0"/>
              </a:spcBef>
              <a:spcAft>
                <a:spcPct val="0"/>
              </a:spcAft>
              <a:defRPr sz="2300">
                <a:solidFill>
                  <a:srgbClr val="000000"/>
                </a:solidFill>
                <a:latin typeface="Arial" pitchFamily="34" charset="0"/>
              </a:defRPr>
            </a:lvl9pPr>
          </a:lstStyle>
          <a:p>
            <a:pPr defTabSz="914378"/>
            <a:endParaRPr lang="en-US" dirty="0"/>
          </a:p>
        </p:txBody>
      </p:sp>
      <p:sp>
        <p:nvSpPr>
          <p:cNvPr id="3" name="Slide Number Placeholder 2"/>
          <p:cNvSpPr>
            <a:spLocks noGrp="1"/>
          </p:cNvSpPr>
          <p:nvPr>
            <p:ph type="sldNum" sz="quarter" idx="14"/>
          </p:nvPr>
        </p:nvSpPr>
        <p:spPr/>
        <p:txBody>
          <a:bodyPr/>
          <a:lstStyle/>
          <a:p>
            <a:pPr defTabSz="914378">
              <a:defRPr/>
            </a:pPr>
            <a:fld id="{053D4026-C136-4940-A528-0BFF095C2A18}" type="slidenum">
              <a:rPr lang="en-US"/>
              <a:pPr defTabSz="914378">
                <a:defRPr/>
              </a:pPr>
              <a:t>8</a:t>
            </a:fld>
            <a:endParaRPr lang="en-US" dirty="0"/>
          </a:p>
        </p:txBody>
      </p:sp>
      <p:sp>
        <p:nvSpPr>
          <p:cNvPr id="6" name="Rectangle 5">
            <a:extLst>
              <a:ext uri="{FF2B5EF4-FFF2-40B4-BE49-F238E27FC236}">
                <a16:creationId xmlns:a16="http://schemas.microsoft.com/office/drawing/2014/main" xmlns="" id="{1AC89DAD-D457-4C44-96F7-00940F06F566}"/>
              </a:ext>
            </a:extLst>
          </p:cNvPr>
          <p:cNvSpPr/>
          <p:nvPr/>
        </p:nvSpPr>
        <p:spPr>
          <a:xfrm>
            <a:off x="120070" y="884499"/>
            <a:ext cx="4451929" cy="5973501"/>
          </a:xfrm>
          <a:prstGeom prst="rect">
            <a:avLst/>
          </a:prstGeom>
          <a:solidFill>
            <a:schemeClr val="bg1"/>
          </a:solidFill>
          <a:ln w="127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lstStyle/>
          <a:p>
            <a:pPr marL="214313" indent="-214313" algn="just" fontAlgn="auto">
              <a:lnSpc>
                <a:spcPct val="150000"/>
              </a:lnSpc>
              <a:spcBef>
                <a:spcPts val="0"/>
              </a:spcBef>
              <a:spcAft>
                <a:spcPts val="0"/>
              </a:spcAft>
              <a:defRPr/>
            </a:pPr>
            <a:r>
              <a:rPr lang="en-IN" b="1" i="1" dirty="0" smtClean="0">
                <a:solidFill>
                  <a:schemeClr val="tx1"/>
                </a:solidFill>
                <a:latin typeface="Arial" pitchFamily="34" charset="0"/>
              </a:rPr>
              <a:t>Progress so far</a:t>
            </a:r>
            <a:endParaRPr lang="en-US" b="1" i="1" dirty="0" smtClean="0">
              <a:solidFill>
                <a:schemeClr val="tx1"/>
              </a:solidFill>
            </a:endParaRPr>
          </a:p>
          <a:p>
            <a:pPr marL="214313" indent="-214313" algn="just" fontAlgn="auto">
              <a:spcBef>
                <a:spcPts val="0"/>
              </a:spcBef>
              <a:spcAft>
                <a:spcPts val="0"/>
              </a:spcAft>
              <a:buFont typeface="Wingdings" panose="05000000000000000000" pitchFamily="2" charset="2"/>
              <a:buChar char="ü"/>
              <a:defRPr/>
            </a:pPr>
            <a:r>
              <a:rPr lang="en-US" sz="1600" b="1" i="1" dirty="0" err="1" smtClean="0">
                <a:solidFill>
                  <a:schemeClr val="tx1"/>
                </a:solidFill>
              </a:rPr>
              <a:t>Operationalization</a:t>
            </a:r>
            <a:r>
              <a:rPr lang="en-US" sz="1600" b="1" i="1" dirty="0" smtClean="0">
                <a:solidFill>
                  <a:schemeClr val="tx1"/>
                </a:solidFill>
              </a:rPr>
              <a:t> </a:t>
            </a:r>
            <a:r>
              <a:rPr lang="en-US" sz="1600" b="1" i="1" dirty="0">
                <a:solidFill>
                  <a:schemeClr val="tx1"/>
                </a:solidFill>
              </a:rPr>
              <a:t>of FRU </a:t>
            </a:r>
            <a:r>
              <a:rPr lang="en-US" sz="1600" dirty="0">
                <a:solidFill>
                  <a:schemeClr val="tx1"/>
                </a:solidFill>
              </a:rPr>
              <a:t>– </a:t>
            </a:r>
            <a:r>
              <a:rPr lang="en-US" sz="1600">
                <a:solidFill>
                  <a:schemeClr val="tx1"/>
                </a:solidFill>
              </a:rPr>
              <a:t>70 </a:t>
            </a:r>
            <a:r>
              <a:rPr lang="en-US" sz="1600" smtClean="0">
                <a:solidFill>
                  <a:schemeClr val="tx1"/>
                </a:solidFill>
              </a:rPr>
              <a:t>Facilities (67 FRUs and 3 Block PHCs) </a:t>
            </a:r>
            <a:r>
              <a:rPr lang="en-US" sz="1600" dirty="0">
                <a:solidFill>
                  <a:schemeClr val="tx1"/>
                </a:solidFill>
              </a:rPr>
              <a:t>are conducting C-sections and providing blood services</a:t>
            </a:r>
            <a:r>
              <a:rPr lang="en-US" sz="1600">
                <a:solidFill>
                  <a:schemeClr val="tx1"/>
                </a:solidFill>
              </a:rPr>
              <a:t>. </a:t>
            </a:r>
            <a:endParaRPr lang="en-US" sz="1600" smtClean="0">
              <a:solidFill>
                <a:schemeClr val="tx1"/>
              </a:solidFill>
            </a:endParaRPr>
          </a:p>
          <a:p>
            <a:pPr marL="214313" indent="-214313" algn="just" fontAlgn="auto">
              <a:spcBef>
                <a:spcPts val="0"/>
              </a:spcBef>
              <a:spcAft>
                <a:spcPts val="0"/>
              </a:spcAft>
              <a:defRPr/>
            </a:pPr>
            <a:endParaRPr lang="en-US" sz="1600" dirty="0">
              <a:solidFill>
                <a:schemeClr val="tx1"/>
              </a:solidFill>
            </a:endParaRPr>
          </a:p>
          <a:p>
            <a:pPr marL="214313" indent="-214313" algn="just" fontAlgn="auto">
              <a:spcBef>
                <a:spcPts val="0"/>
              </a:spcBef>
              <a:spcAft>
                <a:spcPts val="0"/>
              </a:spcAft>
              <a:buFont typeface="Wingdings" panose="05000000000000000000" pitchFamily="2" charset="2"/>
              <a:buChar char="ü"/>
              <a:defRPr/>
            </a:pPr>
            <a:r>
              <a:rPr lang="en-US" sz="1600" b="1" i="1" dirty="0">
                <a:solidFill>
                  <a:schemeClr val="tx1"/>
                </a:solidFill>
              </a:rPr>
              <a:t>Blood Bank </a:t>
            </a:r>
            <a:r>
              <a:rPr lang="en-US" sz="1600">
                <a:solidFill>
                  <a:schemeClr val="tx1"/>
                </a:solidFill>
              </a:rPr>
              <a:t>– </a:t>
            </a:r>
            <a:r>
              <a:rPr lang="en-US" sz="1600" smtClean="0">
                <a:solidFill>
                  <a:schemeClr val="tx1"/>
                </a:solidFill>
              </a:rPr>
              <a:t>36 </a:t>
            </a:r>
            <a:r>
              <a:rPr lang="en-US" sz="1600">
                <a:solidFill>
                  <a:schemeClr val="tx1"/>
                </a:solidFill>
              </a:rPr>
              <a:t>Blood </a:t>
            </a:r>
            <a:r>
              <a:rPr lang="en-US" sz="1600" smtClean="0">
                <a:solidFill>
                  <a:schemeClr val="tx1"/>
                </a:solidFill>
              </a:rPr>
              <a:t>Banks(34 functional and 2 licence under process) </a:t>
            </a:r>
            <a:r>
              <a:rPr lang="en-US" sz="1600" dirty="0">
                <a:solidFill>
                  <a:schemeClr val="tx1"/>
                </a:solidFill>
              </a:rPr>
              <a:t>and 76 BSUs are </a:t>
            </a:r>
            <a:r>
              <a:rPr lang="en-US" sz="1600">
                <a:solidFill>
                  <a:schemeClr val="tx1"/>
                </a:solidFill>
              </a:rPr>
              <a:t>established </a:t>
            </a:r>
            <a:r>
              <a:rPr lang="en-US" sz="1600" smtClean="0">
                <a:solidFill>
                  <a:schemeClr val="tx1"/>
                </a:solidFill>
              </a:rPr>
              <a:t>(50  </a:t>
            </a:r>
            <a:r>
              <a:rPr lang="en-US" sz="1600" dirty="0">
                <a:solidFill>
                  <a:schemeClr val="tx1"/>
                </a:solidFill>
              </a:rPr>
              <a:t>approved and </a:t>
            </a:r>
            <a:r>
              <a:rPr lang="en-US" sz="1600" dirty="0" smtClean="0">
                <a:solidFill>
                  <a:schemeClr val="tx1"/>
                </a:solidFill>
              </a:rPr>
              <a:t>approval </a:t>
            </a:r>
            <a:r>
              <a:rPr lang="en-US" sz="1600" smtClean="0">
                <a:solidFill>
                  <a:schemeClr val="tx1"/>
                </a:solidFill>
              </a:rPr>
              <a:t>of 26 </a:t>
            </a:r>
            <a:r>
              <a:rPr lang="en-US" sz="1600" dirty="0">
                <a:solidFill>
                  <a:schemeClr val="tx1"/>
                </a:solidFill>
              </a:rPr>
              <a:t>under </a:t>
            </a:r>
            <a:r>
              <a:rPr lang="en-US" sz="1600" dirty="0" smtClean="0">
                <a:solidFill>
                  <a:schemeClr val="tx1"/>
                </a:solidFill>
              </a:rPr>
              <a:t>process</a:t>
            </a:r>
            <a:r>
              <a:rPr lang="en-US" sz="1600" smtClean="0">
                <a:solidFill>
                  <a:schemeClr val="tx1"/>
                </a:solidFill>
              </a:rPr>
              <a:t>). </a:t>
            </a:r>
          </a:p>
          <a:p>
            <a:pPr marL="214313" indent="-214313" algn="just" fontAlgn="auto">
              <a:spcBef>
                <a:spcPts val="0"/>
              </a:spcBef>
              <a:spcAft>
                <a:spcPts val="0"/>
              </a:spcAft>
              <a:defRPr/>
            </a:pPr>
            <a:endParaRPr lang="en-US" sz="1600" dirty="0">
              <a:solidFill>
                <a:schemeClr val="tx1"/>
              </a:solidFill>
            </a:endParaRPr>
          </a:p>
          <a:p>
            <a:pPr marL="214313" indent="-214313" algn="just" fontAlgn="auto">
              <a:spcBef>
                <a:spcPts val="0"/>
              </a:spcBef>
              <a:spcAft>
                <a:spcPts val="0"/>
              </a:spcAft>
              <a:buFont typeface="Wingdings" panose="05000000000000000000" pitchFamily="2" charset="2"/>
              <a:buChar char="ü"/>
              <a:defRPr/>
            </a:pPr>
            <a:r>
              <a:rPr lang="en-US" sz="1600" dirty="0">
                <a:solidFill>
                  <a:schemeClr val="tx1"/>
                </a:solidFill>
              </a:rPr>
              <a:t>9 more BBs &amp; 40 BSUs are under process of </a:t>
            </a:r>
            <a:r>
              <a:rPr lang="en-US" sz="1600">
                <a:solidFill>
                  <a:schemeClr val="tx1"/>
                </a:solidFill>
              </a:rPr>
              <a:t>establishment(2017-18</a:t>
            </a:r>
            <a:r>
              <a:rPr lang="en-US" sz="1600" smtClean="0">
                <a:solidFill>
                  <a:schemeClr val="tx1"/>
                </a:solidFill>
              </a:rPr>
              <a:t>).</a:t>
            </a:r>
          </a:p>
          <a:p>
            <a:pPr marL="214313" indent="-214313" algn="just" fontAlgn="auto">
              <a:spcBef>
                <a:spcPts val="0"/>
              </a:spcBef>
              <a:spcAft>
                <a:spcPts val="0"/>
              </a:spcAft>
              <a:defRPr/>
            </a:pPr>
            <a:endParaRPr lang="en-US" sz="1600" dirty="0">
              <a:solidFill>
                <a:schemeClr val="tx1"/>
              </a:solidFill>
            </a:endParaRPr>
          </a:p>
          <a:p>
            <a:pPr marL="214313" indent="-214313" algn="just" fontAlgn="auto">
              <a:spcBef>
                <a:spcPts val="0"/>
              </a:spcBef>
              <a:spcAft>
                <a:spcPts val="0"/>
              </a:spcAft>
              <a:buFont typeface="Wingdings" panose="05000000000000000000" pitchFamily="2" charset="2"/>
              <a:buChar char="ü"/>
              <a:defRPr/>
            </a:pPr>
            <a:r>
              <a:rPr lang="en-US" sz="1600" b="1" i="1" dirty="0">
                <a:solidFill>
                  <a:schemeClr val="tx1"/>
                </a:solidFill>
              </a:rPr>
              <a:t>Specialists at facilities </a:t>
            </a:r>
            <a:r>
              <a:rPr lang="en-US" sz="1600" dirty="0">
                <a:solidFill>
                  <a:schemeClr val="tx1"/>
                </a:solidFill>
              </a:rPr>
              <a:t>– Specialist at the 80 facilities were trained to provide </a:t>
            </a:r>
            <a:r>
              <a:rPr lang="en-US" sz="1600" dirty="0" err="1">
                <a:solidFill>
                  <a:schemeClr val="tx1"/>
                </a:solidFill>
              </a:rPr>
              <a:t>EmOC</a:t>
            </a:r>
            <a:r>
              <a:rPr lang="en-US" sz="1600" dirty="0">
                <a:solidFill>
                  <a:schemeClr val="tx1"/>
                </a:solidFill>
              </a:rPr>
              <a:t>/LSAS services</a:t>
            </a:r>
          </a:p>
          <a:p>
            <a:pPr marL="214313" indent="-214313" algn="just" fontAlgn="auto">
              <a:lnSpc>
                <a:spcPct val="150000"/>
              </a:lnSpc>
              <a:spcBef>
                <a:spcPts val="0"/>
              </a:spcBef>
              <a:spcAft>
                <a:spcPts val="0"/>
              </a:spcAft>
              <a:buFont typeface="Wingdings" panose="05000000000000000000" pitchFamily="2" charset="2"/>
              <a:buChar char="ü"/>
              <a:defRPr/>
            </a:pPr>
            <a:endParaRPr lang="en-US" sz="1400" dirty="0">
              <a:solidFill>
                <a:schemeClr val="accent6"/>
              </a:solidFill>
            </a:endParaRPr>
          </a:p>
          <a:p>
            <a:pPr marL="214313" indent="-214313" algn="just" fontAlgn="auto">
              <a:lnSpc>
                <a:spcPct val="150000"/>
              </a:lnSpc>
              <a:spcBef>
                <a:spcPts val="0"/>
              </a:spcBef>
              <a:spcAft>
                <a:spcPts val="0"/>
              </a:spcAft>
              <a:buFont typeface="Wingdings" panose="05000000000000000000" pitchFamily="2" charset="2"/>
              <a:buChar char="ü"/>
              <a:defRPr/>
            </a:pPr>
            <a:endParaRPr lang="en-US" sz="1200" dirty="0">
              <a:solidFill>
                <a:schemeClr val="accent6"/>
              </a:solidFill>
            </a:endParaRPr>
          </a:p>
          <a:p>
            <a:pPr marL="214313" indent="-214313" algn="just" fontAlgn="auto">
              <a:lnSpc>
                <a:spcPct val="150000"/>
              </a:lnSpc>
              <a:spcBef>
                <a:spcPts val="0"/>
              </a:spcBef>
              <a:spcAft>
                <a:spcPts val="0"/>
              </a:spcAft>
              <a:buFont typeface="Wingdings" panose="05000000000000000000" pitchFamily="2" charset="2"/>
              <a:buChar char="ü"/>
              <a:defRPr/>
            </a:pPr>
            <a:endParaRPr lang="en-US" sz="1200" dirty="0">
              <a:solidFill>
                <a:schemeClr val="accent6"/>
              </a:solidFill>
            </a:endParaRPr>
          </a:p>
          <a:p>
            <a:pPr algn="just" fontAlgn="auto">
              <a:lnSpc>
                <a:spcPct val="150000"/>
              </a:lnSpc>
              <a:spcBef>
                <a:spcPts val="0"/>
              </a:spcBef>
              <a:spcAft>
                <a:spcPts val="0"/>
              </a:spcAft>
              <a:defRPr/>
            </a:pPr>
            <a:endParaRPr lang="en-US" sz="1200" dirty="0">
              <a:solidFill>
                <a:schemeClr val="accent6"/>
              </a:solidFill>
            </a:endParaRPr>
          </a:p>
          <a:p>
            <a:pPr marL="214313" indent="-214313" algn="just" fontAlgn="auto">
              <a:lnSpc>
                <a:spcPct val="150000"/>
              </a:lnSpc>
              <a:spcBef>
                <a:spcPts val="0"/>
              </a:spcBef>
              <a:spcAft>
                <a:spcPts val="0"/>
              </a:spcAft>
              <a:buFont typeface="Wingdings" panose="05000000000000000000" pitchFamily="2" charset="2"/>
              <a:buChar char="ü"/>
              <a:defRPr/>
            </a:pPr>
            <a:endParaRPr lang="en-US" sz="1200" dirty="0">
              <a:solidFill>
                <a:schemeClr val="accent6"/>
              </a:solidFill>
            </a:endParaRPr>
          </a:p>
          <a:p>
            <a:pPr marL="214313" indent="-214313" algn="just" fontAlgn="auto">
              <a:lnSpc>
                <a:spcPct val="150000"/>
              </a:lnSpc>
              <a:spcBef>
                <a:spcPts val="0"/>
              </a:spcBef>
              <a:spcAft>
                <a:spcPts val="0"/>
              </a:spcAft>
              <a:buFont typeface="Wingdings" panose="05000000000000000000" pitchFamily="2" charset="2"/>
              <a:buChar char="ü"/>
              <a:defRPr/>
            </a:pPr>
            <a:endParaRPr lang="en-US" sz="1200" dirty="0">
              <a:solidFill>
                <a:schemeClr val="accent6"/>
              </a:solidFill>
            </a:endParaRPr>
          </a:p>
          <a:p>
            <a:pPr marL="214313" indent="-214313" algn="just" fontAlgn="auto">
              <a:lnSpc>
                <a:spcPct val="150000"/>
              </a:lnSpc>
              <a:spcBef>
                <a:spcPts val="0"/>
              </a:spcBef>
              <a:spcAft>
                <a:spcPts val="0"/>
              </a:spcAft>
              <a:buFont typeface="Wingdings" panose="05000000000000000000" pitchFamily="2" charset="2"/>
              <a:buChar char="ü"/>
              <a:defRPr/>
            </a:pPr>
            <a:endParaRPr lang="en-US" sz="1200" dirty="0">
              <a:solidFill>
                <a:schemeClr val="accent6"/>
              </a:solidFill>
            </a:endParaRPr>
          </a:p>
          <a:p>
            <a:pPr algn="just" fontAlgn="auto">
              <a:lnSpc>
                <a:spcPct val="150000"/>
              </a:lnSpc>
              <a:spcBef>
                <a:spcPts val="0"/>
              </a:spcBef>
              <a:spcAft>
                <a:spcPts val="0"/>
              </a:spcAft>
              <a:defRPr/>
            </a:pPr>
            <a:endParaRPr lang="en-US" sz="1200" dirty="0">
              <a:solidFill>
                <a:schemeClr val="accent6"/>
              </a:solidFill>
            </a:endParaRPr>
          </a:p>
        </p:txBody>
      </p:sp>
      <p:sp>
        <p:nvSpPr>
          <p:cNvPr id="7" name="Rectangle 6">
            <a:extLst>
              <a:ext uri="{FF2B5EF4-FFF2-40B4-BE49-F238E27FC236}">
                <a16:creationId xmlns:a16="http://schemas.microsoft.com/office/drawing/2014/main" xmlns="" id="{BE0CE390-38EB-44CE-AB8A-E0425B3D2BD0}"/>
              </a:ext>
            </a:extLst>
          </p:cNvPr>
          <p:cNvSpPr/>
          <p:nvPr/>
        </p:nvSpPr>
        <p:spPr>
          <a:xfrm>
            <a:off x="5334000" y="914400"/>
            <a:ext cx="3660100" cy="5943600"/>
          </a:xfrm>
          <a:prstGeom prst="rect">
            <a:avLst/>
          </a:prstGeom>
          <a:solidFill>
            <a:schemeClr val="bg1"/>
          </a:solidFill>
          <a:ln w="12700">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lstStyle/>
          <a:p>
            <a:pPr marL="214313" indent="-214313" algn="just">
              <a:lnSpc>
                <a:spcPct val="150000"/>
              </a:lnSpc>
              <a:defRPr/>
            </a:pPr>
            <a:r>
              <a:rPr lang="en-IN" b="1" i="1" dirty="0" smtClean="0">
                <a:solidFill>
                  <a:schemeClr val="tx1"/>
                </a:solidFill>
                <a:latin typeface="Arial" pitchFamily="34" charset="0"/>
              </a:rPr>
              <a:t>Plan for this year – focus areas</a:t>
            </a:r>
            <a:endParaRPr lang="en-US" dirty="0" smtClean="0">
              <a:solidFill>
                <a:schemeClr val="tx1"/>
              </a:solidFill>
            </a:endParaRPr>
          </a:p>
          <a:p>
            <a:pPr marL="214313" indent="-214313" algn="just">
              <a:lnSpc>
                <a:spcPct val="150000"/>
              </a:lnSpc>
              <a:buFont typeface="Wingdings" panose="05000000000000000000" pitchFamily="2" charset="2"/>
              <a:buChar char="ü"/>
              <a:defRPr/>
            </a:pPr>
            <a:r>
              <a:rPr lang="en-US" sz="1600" dirty="0" smtClean="0">
                <a:solidFill>
                  <a:schemeClr val="tx1"/>
                </a:solidFill>
              </a:rPr>
              <a:t>Blood </a:t>
            </a:r>
            <a:r>
              <a:rPr lang="en-US" sz="1600" dirty="0">
                <a:solidFill>
                  <a:schemeClr val="tx1"/>
                </a:solidFill>
              </a:rPr>
              <a:t>services at all FRUs(150) will be made functional in 2018-19.</a:t>
            </a:r>
          </a:p>
          <a:p>
            <a:pPr marL="214313" indent="-214313" algn="just" fontAlgn="auto">
              <a:lnSpc>
                <a:spcPct val="150000"/>
              </a:lnSpc>
              <a:spcBef>
                <a:spcPts val="0"/>
              </a:spcBef>
              <a:spcAft>
                <a:spcPts val="0"/>
              </a:spcAft>
              <a:buFont typeface="Wingdings" panose="05000000000000000000" pitchFamily="2" charset="2"/>
              <a:buChar char="ü"/>
              <a:defRPr/>
            </a:pPr>
            <a:r>
              <a:rPr lang="en-US" sz="1600" dirty="0">
                <a:solidFill>
                  <a:schemeClr val="tx1"/>
                </a:solidFill>
              </a:rPr>
              <a:t>A total of 150 FRUs to be made functional.</a:t>
            </a:r>
          </a:p>
          <a:p>
            <a:pPr marL="214313" indent="-214313" algn="just">
              <a:lnSpc>
                <a:spcPct val="150000"/>
              </a:lnSpc>
              <a:buFont typeface="Wingdings" panose="05000000000000000000" pitchFamily="2" charset="2"/>
              <a:buChar char="ü"/>
              <a:defRPr/>
            </a:pPr>
            <a:r>
              <a:rPr lang="en-US" sz="1600" dirty="0">
                <a:solidFill>
                  <a:schemeClr val="tx1"/>
                </a:solidFill>
              </a:rPr>
              <a:t>10 more BBs &amp; 40 BSUs have been proposed (2018-19)</a:t>
            </a:r>
          </a:p>
          <a:p>
            <a:pPr marL="214313" indent="-214313" algn="just" fontAlgn="auto">
              <a:lnSpc>
                <a:spcPct val="150000"/>
              </a:lnSpc>
              <a:spcBef>
                <a:spcPts val="0"/>
              </a:spcBef>
              <a:spcAft>
                <a:spcPts val="0"/>
              </a:spcAft>
              <a:buFont typeface="Wingdings" panose="05000000000000000000" pitchFamily="2" charset="2"/>
              <a:buChar char="ü"/>
              <a:defRPr/>
            </a:pPr>
            <a:r>
              <a:rPr lang="en-IN" sz="1600" dirty="0">
                <a:solidFill>
                  <a:schemeClr val="tx1"/>
                </a:solidFill>
              </a:rPr>
              <a:t>Rational </a:t>
            </a:r>
            <a:r>
              <a:rPr lang="en-IN" sz="1600" dirty="0" smtClean="0">
                <a:solidFill>
                  <a:schemeClr val="tx1"/>
                </a:solidFill>
              </a:rPr>
              <a:t>deployment of </a:t>
            </a:r>
            <a:r>
              <a:rPr lang="en-IN" sz="1600" dirty="0">
                <a:solidFill>
                  <a:schemeClr val="tx1"/>
                </a:solidFill>
              </a:rPr>
              <a:t>LSAS and </a:t>
            </a:r>
            <a:r>
              <a:rPr lang="en-IN" sz="1600" dirty="0" err="1">
                <a:solidFill>
                  <a:schemeClr val="tx1"/>
                </a:solidFill>
              </a:rPr>
              <a:t>CEmONC</a:t>
            </a:r>
            <a:r>
              <a:rPr lang="en-IN" sz="1600" dirty="0">
                <a:solidFill>
                  <a:schemeClr val="tx1"/>
                </a:solidFill>
              </a:rPr>
              <a:t> doctors</a:t>
            </a:r>
          </a:p>
          <a:p>
            <a:pPr marL="214313" indent="-214313" algn="just" fontAlgn="auto">
              <a:lnSpc>
                <a:spcPct val="150000"/>
              </a:lnSpc>
              <a:spcBef>
                <a:spcPts val="0"/>
              </a:spcBef>
              <a:spcAft>
                <a:spcPts val="0"/>
              </a:spcAft>
              <a:buFont typeface="Wingdings" panose="05000000000000000000" pitchFamily="2" charset="2"/>
              <a:buChar char="ü"/>
              <a:defRPr/>
            </a:pPr>
            <a:r>
              <a:rPr lang="en-IN" sz="1600" smtClean="0">
                <a:solidFill>
                  <a:schemeClr val="tx1"/>
                </a:solidFill>
              </a:rPr>
              <a:t>Roll </a:t>
            </a:r>
            <a:r>
              <a:rPr lang="en-IN" sz="1600" dirty="0" smtClean="0">
                <a:solidFill>
                  <a:schemeClr val="tx1"/>
                </a:solidFill>
              </a:rPr>
              <a:t>out of LaQshya  at 426 facilities for improvement of  service at Labor room and Maternity OT.</a:t>
            </a:r>
            <a:endParaRPr lang="en-IN" sz="1600" dirty="0">
              <a:solidFill>
                <a:schemeClr val="tx1"/>
              </a:solidFill>
            </a:endParaRPr>
          </a:p>
          <a:p>
            <a:pPr marL="214313" indent="-214313" algn="just" fontAlgn="auto">
              <a:lnSpc>
                <a:spcPct val="150000"/>
              </a:lnSpc>
              <a:spcBef>
                <a:spcPts val="0"/>
              </a:spcBef>
              <a:spcAft>
                <a:spcPts val="0"/>
              </a:spcAft>
              <a:defRPr/>
            </a:pPr>
            <a:endParaRPr lang="en-IN" sz="1600" dirty="0">
              <a:solidFill>
                <a:schemeClr val="tx1"/>
              </a:solidFill>
            </a:endParaRPr>
          </a:p>
          <a:p>
            <a:pPr marL="214313" indent="-214313" algn="just" fontAlgn="auto">
              <a:lnSpc>
                <a:spcPct val="150000"/>
              </a:lnSpc>
              <a:spcBef>
                <a:spcPts val="0"/>
              </a:spcBef>
              <a:spcAft>
                <a:spcPts val="0"/>
              </a:spcAft>
              <a:buFont typeface="Wingdings" panose="05000000000000000000" pitchFamily="2" charset="2"/>
              <a:buChar char="ü"/>
              <a:defRPr/>
            </a:pPr>
            <a:endParaRPr lang="en-IN" sz="1300" dirty="0">
              <a:solidFill>
                <a:schemeClr val="accent6"/>
              </a:solidFill>
            </a:endParaRPr>
          </a:p>
          <a:p>
            <a:pPr marL="214313" indent="-214313" algn="just" fontAlgn="auto">
              <a:lnSpc>
                <a:spcPct val="150000"/>
              </a:lnSpc>
              <a:spcBef>
                <a:spcPts val="0"/>
              </a:spcBef>
              <a:spcAft>
                <a:spcPts val="0"/>
              </a:spcAft>
              <a:defRPr/>
            </a:pPr>
            <a:endParaRPr lang="en-US" sz="1300" dirty="0">
              <a:solidFill>
                <a:schemeClr val="accent6"/>
              </a:solidFill>
            </a:endParaRPr>
          </a:p>
          <a:p>
            <a:pPr marL="214313" indent="-214313" algn="just" fontAlgn="auto">
              <a:lnSpc>
                <a:spcPct val="150000"/>
              </a:lnSpc>
              <a:spcBef>
                <a:spcPts val="0"/>
              </a:spcBef>
              <a:spcAft>
                <a:spcPts val="0"/>
              </a:spcAft>
              <a:buFont typeface="Wingdings" panose="05000000000000000000" pitchFamily="2" charset="2"/>
              <a:buChar char="ü"/>
              <a:defRPr/>
            </a:pPr>
            <a:endParaRPr lang="en-US" sz="1300" dirty="0">
              <a:solidFill>
                <a:schemeClr val="accent6"/>
              </a:solidFill>
            </a:endParaRPr>
          </a:p>
          <a:p>
            <a:pPr algn="just" fontAlgn="auto">
              <a:lnSpc>
                <a:spcPct val="150000"/>
              </a:lnSpc>
              <a:spcBef>
                <a:spcPts val="0"/>
              </a:spcBef>
              <a:spcAft>
                <a:spcPts val="0"/>
              </a:spcAft>
              <a:defRPr/>
            </a:pPr>
            <a:endParaRPr lang="en-US" sz="1300" dirty="0">
              <a:solidFill>
                <a:schemeClr val="accent6"/>
              </a:solidFill>
            </a:endParaRPr>
          </a:p>
        </p:txBody>
      </p:sp>
      <p:sp>
        <p:nvSpPr>
          <p:cNvPr id="8" name="Isosceles Triangle 7">
            <a:extLst>
              <a:ext uri="{FF2B5EF4-FFF2-40B4-BE49-F238E27FC236}">
                <a16:creationId xmlns:a16="http://schemas.microsoft.com/office/drawing/2014/main" xmlns="" id="{54FE5B2C-62E2-4FD1-ADF4-350D4F98E25B}"/>
              </a:ext>
            </a:extLst>
          </p:cNvPr>
          <p:cNvSpPr/>
          <p:nvPr/>
        </p:nvSpPr>
        <p:spPr>
          <a:xfrm rot="5400000">
            <a:off x="4396564" y="3512457"/>
            <a:ext cx="1144561" cy="520447"/>
          </a:xfrm>
          <a:prstGeom prst="triangle">
            <a:avLst/>
          </a:prstGeom>
          <a:solidFill>
            <a:srgbClr val="C00000"/>
          </a:solidFill>
          <a:ln>
            <a:solidFill>
              <a:schemeClr val="bg1"/>
            </a:solidFill>
          </a:ln>
          <a:effectLst>
            <a:outerShdw blurRad="50800" dist="38100" dir="2700000" algn="tl"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30000"/>
              </a:lnSpc>
            </a:pPr>
            <a:endParaRPr lang="en-IN" sz="900" dirty="0">
              <a:latin typeface="+mn-lt"/>
            </a:endParaRPr>
          </a:p>
        </p:txBody>
      </p:sp>
      <p:sp>
        <p:nvSpPr>
          <p:cNvPr id="11" name="TextBox 10">
            <a:extLst>
              <a:ext uri="{FF2B5EF4-FFF2-40B4-BE49-F238E27FC236}">
                <a16:creationId xmlns:a16="http://schemas.microsoft.com/office/drawing/2014/main" xmlns="" id="{9DD1A066-FA79-4CCF-8D88-CC6487A5D461}"/>
              </a:ext>
            </a:extLst>
          </p:cNvPr>
          <p:cNvSpPr txBox="1"/>
          <p:nvPr/>
        </p:nvSpPr>
        <p:spPr bwMode="gray">
          <a:xfrm>
            <a:off x="300661" y="197254"/>
            <a:ext cx="8283575" cy="347133"/>
          </a:xfrm>
          <a:prstGeom prst="rect">
            <a:avLst/>
          </a:prstGeom>
        </p:spPr>
        <p:txBody>
          <a:bodyPr vert="horz" wrap="square" lIns="0" tIns="0" rIns="0" bIns="0" numCol="1" rtlCol="0" anchor="t" anchorCtr="0" compatLnSpc="1">
            <a:prstTxWarp prst="textNoShape">
              <a:avLst/>
            </a:prstTxWarp>
            <a:noAutofit/>
          </a:bodyPr>
          <a:lstStyle>
            <a:lvl1pPr>
              <a:lnSpc>
                <a:spcPts val="2300"/>
              </a:lnSpc>
              <a:defRPr sz="2200" b="1" cap="none">
                <a:solidFill>
                  <a:srgbClr val="000000"/>
                </a:solidFill>
                <a:latin typeface="Arial" pitchFamily="34" charset="0"/>
                <a:ea typeface="+mj-ea"/>
              </a:defRPr>
            </a:lvl1pPr>
            <a:lvl2pPr>
              <a:lnSpc>
                <a:spcPts val="2300"/>
              </a:lnSpc>
              <a:defRPr sz="2300">
                <a:solidFill>
                  <a:srgbClr val="000000"/>
                </a:solidFill>
                <a:latin typeface="Arial" pitchFamily="34" charset="0"/>
              </a:defRPr>
            </a:lvl2pPr>
            <a:lvl3pPr>
              <a:lnSpc>
                <a:spcPts val="2300"/>
              </a:lnSpc>
              <a:defRPr sz="2300">
                <a:solidFill>
                  <a:srgbClr val="000000"/>
                </a:solidFill>
                <a:latin typeface="Arial" pitchFamily="34" charset="0"/>
              </a:defRPr>
            </a:lvl3pPr>
            <a:lvl4pPr>
              <a:lnSpc>
                <a:spcPts val="2300"/>
              </a:lnSpc>
              <a:defRPr sz="2300">
                <a:solidFill>
                  <a:srgbClr val="000000"/>
                </a:solidFill>
                <a:latin typeface="Arial" pitchFamily="34" charset="0"/>
              </a:defRPr>
            </a:lvl4pPr>
            <a:lvl5pPr>
              <a:lnSpc>
                <a:spcPts val="2300"/>
              </a:lnSpc>
              <a:defRPr sz="2300">
                <a:solidFill>
                  <a:srgbClr val="000000"/>
                </a:solidFill>
                <a:latin typeface="Arial" pitchFamily="34" charset="0"/>
              </a:defRPr>
            </a:lvl5pPr>
            <a:lvl6pPr marL="457200" fontAlgn="base">
              <a:lnSpc>
                <a:spcPts val="2300"/>
              </a:lnSpc>
              <a:spcBef>
                <a:spcPct val="0"/>
              </a:spcBef>
              <a:spcAft>
                <a:spcPct val="0"/>
              </a:spcAft>
              <a:defRPr sz="2300">
                <a:solidFill>
                  <a:srgbClr val="000000"/>
                </a:solidFill>
                <a:latin typeface="Arial" pitchFamily="34" charset="0"/>
              </a:defRPr>
            </a:lvl6pPr>
            <a:lvl7pPr marL="914400" fontAlgn="base">
              <a:lnSpc>
                <a:spcPts val="2300"/>
              </a:lnSpc>
              <a:spcBef>
                <a:spcPct val="0"/>
              </a:spcBef>
              <a:spcAft>
                <a:spcPct val="0"/>
              </a:spcAft>
              <a:defRPr sz="2300">
                <a:solidFill>
                  <a:srgbClr val="000000"/>
                </a:solidFill>
                <a:latin typeface="Arial" pitchFamily="34" charset="0"/>
              </a:defRPr>
            </a:lvl7pPr>
            <a:lvl8pPr marL="1371600" fontAlgn="base">
              <a:lnSpc>
                <a:spcPts val="2300"/>
              </a:lnSpc>
              <a:spcBef>
                <a:spcPct val="0"/>
              </a:spcBef>
              <a:spcAft>
                <a:spcPct val="0"/>
              </a:spcAft>
              <a:defRPr sz="2300">
                <a:solidFill>
                  <a:srgbClr val="000000"/>
                </a:solidFill>
                <a:latin typeface="Arial" pitchFamily="34" charset="0"/>
              </a:defRPr>
            </a:lvl8pPr>
            <a:lvl9pPr marL="1828800" fontAlgn="base">
              <a:lnSpc>
                <a:spcPts val="2300"/>
              </a:lnSpc>
              <a:spcBef>
                <a:spcPct val="0"/>
              </a:spcBef>
              <a:spcAft>
                <a:spcPct val="0"/>
              </a:spcAft>
              <a:defRPr sz="2300">
                <a:solidFill>
                  <a:srgbClr val="000000"/>
                </a:solidFill>
                <a:latin typeface="Arial" pitchFamily="34" charset="0"/>
              </a:defRPr>
            </a:lvl9pPr>
          </a:lstStyle>
          <a:p>
            <a:pPr algn="ctr" defTabSz="914378"/>
            <a:r>
              <a:rPr lang="en-US" sz="1800" smtClean="0"/>
              <a:t>FRUs and Blood Banks/BSUs</a:t>
            </a:r>
            <a:endParaRPr lang="en-US" sz="1800" dirty="0"/>
          </a:p>
        </p:txBody>
      </p:sp>
    </p:spTree>
    <p:extLst>
      <p:ext uri="{BB962C8B-B14F-4D97-AF65-F5344CB8AC3E}">
        <p14:creationId xmlns:p14="http://schemas.microsoft.com/office/powerpoint/2010/main" xmlns="" val="327114469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76200" y="76200"/>
            <a:ext cx="8839200" cy="64633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n-US" b="1" dirty="0" smtClean="0">
                <a:latin typeface="Arial Narrow" pitchFamily="34" charset="0"/>
                <a:ea typeface="Calibri" pitchFamily="34" charset="0"/>
                <a:cs typeface="Times New Roman" pitchFamily="18" charset="0"/>
              </a:rPr>
              <a:t>Issue-</a:t>
            </a:r>
            <a:r>
              <a:rPr kumimoji="0" lang="en-US"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Implementation of Schedule-H1 Register</a:t>
            </a:r>
            <a:endParaRPr kumimoji="0" lang="en-US"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Directive from Principal Secretary (Health) issued to all districts for implementation of Schedule-H1 register (ref. letter no-116/ 7.03.2018)</a:t>
            </a:r>
            <a:endParaRPr kumimoji="0" lang="en-US"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1600 copies of Schedule-H1 Register printed by State Health Society and 1350 registers distributed to all 38 districts </a:t>
            </a:r>
            <a:r>
              <a:rPr lang="en-US" dirty="0" smtClean="0">
                <a:latin typeface="Arial Narrow" pitchFamily="34" charset="0"/>
                <a:ea typeface="Calibri" pitchFamily="34" charset="0"/>
                <a:cs typeface="Times New Roman" pitchFamily="18" charset="0"/>
              </a:rPr>
              <a:t>as on</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12.03.2018</a:t>
            </a:r>
            <a:endParaRPr kumimoji="0" lang="en-US"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State level Consultative/sensitization meetings with functionaries of Chemists Association organized and the same is under process in districts. </a:t>
            </a:r>
            <a:endParaRPr kumimoji="0" lang="en-US"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Roll out of </a:t>
            </a:r>
            <a:r>
              <a:rPr kumimoji="0" lang="en-US" b="1"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Nikshay</a:t>
            </a:r>
            <a:r>
              <a:rPr kumimoji="0" lang="en-US"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795 Tablets (out of 1362 received from CTD) distributed and TB notification through </a:t>
            </a:r>
            <a:r>
              <a:rPr kumimoji="0" lang="en-US"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Nikshay</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implemented across the state.</a:t>
            </a:r>
            <a:endParaRPr kumimoji="0" lang="en-US"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b="1" dirty="0" smtClean="0">
                <a:latin typeface="Arial Narrow" pitchFamily="34" charset="0"/>
                <a:ea typeface="Calibri" pitchFamily="34" charset="0"/>
                <a:cs typeface="Times New Roman" pitchFamily="18" charset="0"/>
              </a:rPr>
              <a:t>Issue-</a:t>
            </a:r>
            <a:r>
              <a:rPr kumimoji="0" lang="en-US" b="1"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State may ensure time bound disbursement of incentives to ASHAs.</a:t>
            </a:r>
            <a:endParaRPr kumimoji="0" lang="en-US"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Till April 2018, total 86650 (99.10 %) ASHAs are having bank accounts. They are receiving Performance based Incentive for 44 activities under different National Health Mission Programs. Timely payment of incentive is a matter of utmost importance. State is taking following initiatives to ensure timely payments to the ASHA.</a:t>
            </a:r>
            <a:endParaRPr kumimoji="0" lang="en-US" b="0" i="0" u="none" strike="noStrike" cap="none" normalizeH="0" baseline="0" dirty="0" smtClean="0">
              <a:ln>
                <a:noFill/>
              </a:ln>
              <a:solidFill>
                <a:schemeClr val="tx1"/>
              </a:solidFill>
              <a:effectLst/>
              <a:latin typeface="Arial Narrow" pitchFamily="34" charset="0"/>
              <a:cs typeface="Arial" pitchFamily="34" charset="0"/>
            </a:endParaRPr>
          </a:p>
          <a:p>
            <a:pPr lvl="1" algn="just" eaLnBrk="0" fontAlgn="base" hangingPunct="0">
              <a:spcBef>
                <a:spcPct val="0"/>
              </a:spcBef>
              <a:spcAft>
                <a:spcPct val="0"/>
              </a:spcAft>
              <a:buFont typeface="Arial" pitchFamily="34" charset="0"/>
              <a:buChar char="•"/>
            </a:pP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Bihar has started payment to the ASHA through PFMS (Public Financial Management System) portal. Till date 99 % ASHAs are registered on PFMS and </a:t>
            </a:r>
            <a:r>
              <a:rPr kumimoji="0" lang="en-US"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Aadhaar</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linked payment is being done through PFMS. </a:t>
            </a:r>
          </a:p>
          <a:p>
            <a:pPr lvl="1" algn="just" eaLnBrk="0" fontAlgn="base" hangingPunct="0">
              <a:spcBef>
                <a:spcPct val="0"/>
              </a:spcBef>
              <a:spcAft>
                <a:spcPct val="0"/>
              </a:spcAft>
              <a:buFont typeface="Arial" pitchFamily="34" charset="0"/>
              <a:buChar char="•"/>
            </a:pPr>
            <a:r>
              <a:rPr lang="en-US" dirty="0" smtClean="0">
                <a:latin typeface="Arial Narrow" pitchFamily="34" charset="0"/>
                <a:ea typeface="Calibri" pitchFamily="34" charset="0"/>
                <a:cs typeface="Times New Roman" pitchFamily="18" charset="0"/>
              </a:rPr>
              <a:t> </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Claim Format has been developed, printed and distributed among all selected ASHAs to strengthen the payment system and also enabled ASHAs to maintain records of their work as well as details of claimed incentives. </a:t>
            </a:r>
          </a:p>
          <a:p>
            <a:pPr lvl="1" algn="just" eaLnBrk="0" fontAlgn="base" hangingPunct="0">
              <a:spcBef>
                <a:spcPct val="0"/>
              </a:spcBef>
              <a:spcAft>
                <a:spcPct val="0"/>
              </a:spcAft>
              <a:buFont typeface="Arial" pitchFamily="34" charset="0"/>
              <a:buChar char="•"/>
            </a:pP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Regular directions are being issued from State to the concerned persons including Civil Surgeon, District Accounts Manager, District Community </a:t>
            </a:r>
            <a:r>
              <a:rPr kumimoji="0" lang="en-US"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Mobilizer</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Block Accounts Manager and Block Community </a:t>
            </a:r>
            <a:r>
              <a:rPr kumimoji="0" lang="en-US" b="0" i="0" u="none" strike="noStrike" cap="none" normalizeH="0" baseline="0" dirty="0" err="1" smtClean="0">
                <a:ln>
                  <a:noFill/>
                </a:ln>
                <a:solidFill>
                  <a:schemeClr val="tx1"/>
                </a:solidFill>
                <a:effectLst/>
                <a:latin typeface="Arial Narrow" pitchFamily="34" charset="0"/>
                <a:ea typeface="Calibri" pitchFamily="34" charset="0"/>
                <a:cs typeface="Times New Roman" pitchFamily="18" charset="0"/>
              </a:rPr>
              <a:t>Mobilizer</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to expedite incentive payment to</a:t>
            </a:r>
            <a:r>
              <a:rPr kumimoji="0" lang="en-US" b="0" i="0" u="none" strike="noStrike" cap="none" normalizeH="0" dirty="0" smtClean="0">
                <a:ln>
                  <a:noFill/>
                </a:ln>
                <a:solidFill>
                  <a:schemeClr val="tx1"/>
                </a:solidFill>
                <a:effectLst/>
                <a:latin typeface="Arial Narrow" pitchFamily="34" charset="0"/>
                <a:ea typeface="Calibri" pitchFamily="34" charset="0"/>
                <a:cs typeface="Times New Roman" pitchFamily="18" charset="0"/>
              </a:rPr>
              <a:t> </a:t>
            </a:r>
            <a:r>
              <a:rPr kumimoji="0" lang="en-US"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ASHAs.</a:t>
            </a:r>
            <a:endParaRPr kumimoji="0" lang="en-US" b="0" i="0" u="none" strike="noStrike" cap="none" normalizeH="0" baseline="0" dirty="0" smtClean="0">
              <a:ln>
                <a:noFill/>
              </a:ln>
              <a:solidFill>
                <a:schemeClr val="tx1"/>
              </a:solidFill>
              <a:effectLst/>
              <a:latin typeface="Arial Narrow" pitchFamily="34" charset="0"/>
              <a:cs typeface="Arial" pitchFamily="34" charset="0"/>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LPf3Dwh2_US_jXtSarX6dQ"/>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TotalTime>
  <Words>1495</Words>
  <Application>Microsoft Office PowerPoint</Application>
  <PresentationFormat>On-screen Show (4:3)</PresentationFormat>
  <Paragraphs>222</Paragraphs>
  <Slides>11</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3" baseType="lpstr">
      <vt:lpstr>Office Theme</vt:lpstr>
      <vt:lpstr>think-cell Slide</vt:lpstr>
      <vt:lpstr>Action taken report against CRM Visit observation</vt:lpstr>
      <vt:lpstr>Action taken report against CRM Visit observation</vt:lpstr>
      <vt:lpstr>Slide 3</vt:lpstr>
      <vt:lpstr> Issue -Free drugs and diagnostics </vt:lpstr>
      <vt:lpstr>Slide 5</vt:lpstr>
      <vt:lpstr>Slide 6</vt:lpstr>
      <vt:lpstr>Slide 7</vt:lpstr>
      <vt:lpstr>Slide 8</vt:lpstr>
      <vt:lpstr>Slide 9</vt:lpstr>
      <vt:lpstr>Slide 10</vt:lpstr>
      <vt:lpstr>Slide 11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Compliance for the point mentioned  under 11th Common Review Mission visit report</dc:title>
  <dc:creator>Diwakar</dc:creator>
  <cp:lastModifiedBy>SHSB</cp:lastModifiedBy>
  <cp:revision>23</cp:revision>
  <dcterms:created xsi:type="dcterms:W3CDTF">2006-08-16T00:00:00Z</dcterms:created>
  <dcterms:modified xsi:type="dcterms:W3CDTF">2018-06-17T08:56:26Z</dcterms:modified>
</cp:coreProperties>
</file>